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897" r:id="rId2"/>
    <p:sldId id="1003" r:id="rId3"/>
    <p:sldId id="991" r:id="rId4"/>
    <p:sldId id="992" r:id="rId5"/>
    <p:sldId id="1031" r:id="rId6"/>
    <p:sldId id="1013" r:id="rId7"/>
    <p:sldId id="1014" r:id="rId8"/>
    <p:sldId id="1012" r:id="rId9"/>
    <p:sldId id="1017" r:id="rId10"/>
    <p:sldId id="1020" r:id="rId11"/>
    <p:sldId id="1018" r:id="rId12"/>
    <p:sldId id="1019" r:id="rId13"/>
    <p:sldId id="1021" r:id="rId14"/>
    <p:sldId id="1022" r:id="rId15"/>
    <p:sldId id="1027" r:id="rId16"/>
    <p:sldId id="1023" r:id="rId17"/>
    <p:sldId id="1024" r:id="rId18"/>
    <p:sldId id="1025" r:id="rId19"/>
    <p:sldId id="1028" r:id="rId20"/>
    <p:sldId id="1029" r:id="rId21"/>
    <p:sldId id="1026" r:id="rId22"/>
    <p:sldId id="1035" r:id="rId23"/>
    <p:sldId id="1034" r:id="rId24"/>
    <p:sldId id="1032" r:id="rId25"/>
    <p:sldId id="1038" r:id="rId26"/>
    <p:sldId id="1039" r:id="rId27"/>
    <p:sldId id="1063" r:id="rId28"/>
    <p:sldId id="1046" r:id="rId29"/>
    <p:sldId id="1045" r:id="rId30"/>
    <p:sldId id="1047" r:id="rId31"/>
    <p:sldId id="1044" r:id="rId32"/>
    <p:sldId id="1048" r:id="rId33"/>
    <p:sldId id="1049" r:id="rId34"/>
    <p:sldId id="1050" r:id="rId35"/>
    <p:sldId id="1040" r:id="rId36"/>
    <p:sldId id="1094" r:id="rId37"/>
    <p:sldId id="1052" r:id="rId38"/>
    <p:sldId id="1051" r:id="rId39"/>
    <p:sldId id="1064" r:id="rId40"/>
    <p:sldId id="1053" r:id="rId41"/>
    <p:sldId id="1054" r:id="rId42"/>
    <p:sldId id="1055" r:id="rId43"/>
    <p:sldId id="1056" r:id="rId44"/>
    <p:sldId id="1065" r:id="rId45"/>
    <p:sldId id="1095" r:id="rId46"/>
    <p:sldId id="1096" r:id="rId47"/>
    <p:sldId id="1042" r:id="rId48"/>
    <p:sldId id="1097" r:id="rId49"/>
    <p:sldId id="1057" r:id="rId50"/>
    <p:sldId id="1058" r:id="rId51"/>
    <p:sldId id="1066" r:id="rId52"/>
    <p:sldId id="1059" r:id="rId53"/>
    <p:sldId id="1060" r:id="rId54"/>
    <p:sldId id="1061" r:id="rId55"/>
    <p:sldId id="1062" r:id="rId56"/>
    <p:sldId id="1067" r:id="rId57"/>
    <p:sldId id="1068" r:id="rId58"/>
    <p:sldId id="1070" r:id="rId59"/>
    <p:sldId id="1071" r:id="rId60"/>
    <p:sldId id="1069" r:id="rId61"/>
    <p:sldId id="1078" r:id="rId62"/>
    <p:sldId id="1073" r:id="rId63"/>
    <p:sldId id="1074" r:id="rId64"/>
    <p:sldId id="1075" r:id="rId65"/>
    <p:sldId id="1085" r:id="rId66"/>
    <p:sldId id="1076" r:id="rId67"/>
    <p:sldId id="1086" r:id="rId68"/>
    <p:sldId id="1077" r:id="rId69"/>
    <p:sldId id="1072" r:id="rId70"/>
    <p:sldId id="1084" r:id="rId71"/>
    <p:sldId id="1079" r:id="rId72"/>
    <p:sldId id="1080" r:id="rId73"/>
    <p:sldId id="1081" r:id="rId74"/>
    <p:sldId id="1106" r:id="rId75"/>
    <p:sldId id="1082" r:id="rId76"/>
    <p:sldId id="1083" r:id="rId77"/>
    <p:sldId id="1033" r:id="rId78"/>
    <p:sldId id="1087" r:id="rId79"/>
    <p:sldId id="914" r:id="rId80"/>
    <p:sldId id="917" r:id="rId81"/>
    <p:sldId id="916" r:id="rId82"/>
    <p:sldId id="1030" r:id="rId83"/>
    <p:sldId id="918" r:id="rId84"/>
    <p:sldId id="1002" r:id="rId85"/>
    <p:sldId id="921" r:id="rId86"/>
    <p:sldId id="922" r:id="rId87"/>
    <p:sldId id="923" r:id="rId88"/>
    <p:sldId id="1099" r:id="rId89"/>
    <p:sldId id="1100" r:id="rId90"/>
    <p:sldId id="1101" r:id="rId91"/>
    <p:sldId id="1107" r:id="rId92"/>
    <p:sldId id="1108" r:id="rId93"/>
    <p:sldId id="1102" r:id="rId94"/>
    <p:sldId id="1103" r:id="rId95"/>
    <p:sldId id="1098" r:id="rId96"/>
    <p:sldId id="1104" r:id="rId97"/>
    <p:sldId id="924" r:id="rId98"/>
    <p:sldId id="925" r:id="rId99"/>
    <p:sldId id="1105" r:id="rId100"/>
    <p:sldId id="1088" r:id="rId101"/>
    <p:sldId id="1089" r:id="rId102"/>
    <p:sldId id="1036" r:id="rId103"/>
    <p:sldId id="1093" r:id="rId104"/>
    <p:sldId id="1037" r:id="rId105"/>
    <p:sldId id="1090" r:id="rId106"/>
    <p:sldId id="1091" r:id="rId107"/>
    <p:sldId id="1092" r:id="rId108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A97"/>
    <a:srgbClr val="7C7D7D"/>
    <a:srgbClr val="C99639"/>
    <a:srgbClr val="E5DAB9"/>
    <a:srgbClr val="DDDDDD"/>
    <a:srgbClr val="F8F8F8"/>
    <a:srgbClr val="FF9999"/>
    <a:srgbClr val="8C1515"/>
    <a:srgbClr val="FFFFC0"/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287" autoAdjust="0"/>
    <p:restoredTop sz="99321" autoAdjust="0"/>
  </p:normalViewPr>
  <p:slideViewPr>
    <p:cSldViewPr snapToGrid="0">
      <p:cViewPr>
        <p:scale>
          <a:sx n="116" d="100"/>
          <a:sy n="116" d="100"/>
        </p:scale>
        <p:origin x="-1328" y="-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"/>
    </p:cViewPr>
  </p:sorterViewPr>
  <p:notesViewPr>
    <p:cSldViewPr snapToGrid="0">
      <p:cViewPr varScale="1">
        <p:scale>
          <a:sx n="109" d="100"/>
          <a:sy n="109" d="100"/>
        </p:scale>
        <p:origin x="-274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interSettings" Target="printerSettings/printerSettings1.bin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9AA2A6CA-32FC-EB4F-BED2-73160ADBC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CA606651-119F-5E42-B5D9-A1AD4444A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17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20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21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23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26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27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28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29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30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31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32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33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34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36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37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38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39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55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65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67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75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15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40000"/>
              <a:lumOff val="60000"/>
            </a:schemeClr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Calibri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800">
                <a:latin typeface="Calibri" charset="0"/>
                <a:cs typeface="+mn-cs"/>
              </a:rPr>
              <a:t>This document is copyright (C) Stanford Computer Science and Marty Stepp, licensed under Creative Commons Attribution 2.5 License.  All rights reserved.</a:t>
            </a:r>
            <a:br>
              <a:rPr lang="en-US" sz="800">
                <a:latin typeface="Calibri" charset="0"/>
                <a:cs typeface="+mn-cs"/>
              </a:rPr>
            </a:br>
            <a:r>
              <a:rPr lang="en-US" sz="800">
                <a:latin typeface="Calibri" charset="0"/>
                <a:cs typeface="+mn-cs"/>
              </a:rPr>
              <a:t>Based on slides created by Keith Schwarz, Julie Zelenski, Jerry Cain, Eric Roberts, Mehran Sahami, Stuart Reges, Cynthia Lee,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en-US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7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9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9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00"/>
              </a:spcBef>
              <a:defRPr/>
            </a:pPr>
            <a:fld id="{E9486CB7-6068-D145-A421-ED1EEB2B1B44}" type="slidenum">
              <a:rPr lang="en-US" sz="1200" smtClean="0">
                <a:solidFill>
                  <a:srgbClr val="424242"/>
                </a:solidFill>
                <a:latin typeface="Verdana" charset="0"/>
              </a:rPr>
              <a:pPr eaLnBrk="1" hangingPunct="1">
                <a:spcBef>
                  <a:spcPts val="500"/>
                </a:spcBef>
                <a:defRPr/>
              </a:pPr>
              <a:t>‹#›</a:t>
            </a:fld>
            <a:endParaRPr lang="en-US" sz="1800" smtClean="0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60000"/>
              <a:lumOff val="40000"/>
            </a:schemeClr>
          </a:solidFill>
          <a:ln w="9398">
            <a:noFill/>
            <a:miter lim="800000"/>
            <a:headEnd/>
            <a:tailEnd/>
          </a:ln>
          <a:effectLst/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Tahoma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446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4018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8590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3162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653" y="0"/>
            <a:ext cx="10322351" cy="6858000"/>
          </a:xfrm>
          <a:prstGeom prst="rect">
            <a:avLst/>
          </a:prstGeom>
        </p:spPr>
      </p:pic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0" y="5257800"/>
            <a:ext cx="9144000" cy="9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/>
              <a:t>106B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2011</a:t>
            </a:r>
            <a:endParaRPr lang="en-US" sz="32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8473" y="3124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(Trees)</a:t>
            </a:r>
            <a:endParaRPr 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6344" y="514086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</a:t>
            </a:r>
            <a:r>
              <a:rPr lang="en-US" sz="3200" dirty="0" smtClean="0">
                <a:cs typeface="+mn-cs"/>
              </a:rPr>
              <a:t>19</a:t>
            </a:r>
            <a:endParaRPr lang="en-US" sz="3200" dirty="0">
              <a:cs typeface="+mn-cs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Feb </a:t>
            </a:r>
            <a:r>
              <a:rPr lang="en-US" sz="3200" dirty="0" smtClean="0">
                <a:cs typeface="+mn-cs"/>
              </a:rPr>
              <a:t>22, </a:t>
            </a:r>
            <a:r>
              <a:rPr lang="en-US" sz="3200" dirty="0">
                <a:cs typeface="+mn-cs"/>
              </a:rPr>
              <a:t>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3748545" y="3707944"/>
            <a:ext cx="2527488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>
            <a:off x="2086732" y="905503"/>
            <a:ext cx="4324092" cy="1296562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Trees 2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97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6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&amp; Pointers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607003" y="448168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1033" y="1587099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5641" y="355559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Trie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146" y="378288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&amp; Pointers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607003" y="448168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1033" y="1587099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5641" y="355559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Trie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317" y="282140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Trie (prefix tree)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767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err="1"/>
              <a:t>trie</a:t>
            </a:r>
            <a:r>
              <a:rPr lang="en-US" altLang="zh-CN" b="1" dirty="0"/>
              <a:t> </a:t>
            </a:r>
            <a:r>
              <a:rPr lang="en-US" altLang="zh-CN" dirty="0"/>
              <a:t>("try"): A tree structure optimized for "prefix" searches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e.g</a:t>
            </a:r>
            <a:r>
              <a:rPr lang="en-US" altLang="zh-CN" dirty="0"/>
              <a:t>. Do any words in the set begin with the prefix </a:t>
            </a:r>
            <a:r>
              <a:rPr lang="en-US" altLang="zh-CN" dirty="0">
                <a:latin typeface="Consolas" charset="0"/>
              </a:rPr>
              <a:t>"</a:t>
            </a:r>
            <a:r>
              <a:rPr lang="en-US" altLang="zh-CN" dirty="0" err="1" smtClean="0">
                <a:latin typeface="Consolas" charset="0"/>
              </a:rPr>
              <a:t>chr</a:t>
            </a:r>
            <a:r>
              <a:rPr lang="en-US" altLang="zh-CN" dirty="0" smtClean="0">
                <a:latin typeface="Consolas" charset="0"/>
              </a:rPr>
              <a:t>"</a:t>
            </a:r>
            <a:r>
              <a:rPr lang="en-US" altLang="zh-CN" dirty="0" smtClean="0"/>
              <a:t>?</a:t>
            </a:r>
          </a:p>
          <a:p>
            <a:pPr marL="0" indent="0">
              <a:buNone/>
            </a:pPr>
            <a:r>
              <a:rPr lang="en-US" altLang="zh-CN" dirty="0"/>
              <a:t>This is how the Stanford </a:t>
            </a:r>
            <a:r>
              <a:rPr lang="en-US" altLang="zh-CN" dirty="0">
                <a:latin typeface="Consolas" charset="0"/>
              </a:rPr>
              <a:t>Lexicon</a:t>
            </a:r>
            <a:r>
              <a:rPr lang="en-US" altLang="zh-CN" dirty="0"/>
              <a:t> class is implemented</a:t>
            </a:r>
          </a:p>
          <a:p>
            <a:pPr lvl="1"/>
            <a:endParaRPr lang="en-US" altLang="zh-CN" sz="800" dirty="0"/>
          </a:p>
          <a:p>
            <a:pPr lvl="1" algn="r">
              <a:buFontTx/>
              <a:buNone/>
            </a:pPr>
            <a:endParaRPr lang="en-US" altLang="zh-CN" sz="2000" i="1" dirty="0" smtClean="0">
              <a:sym typeface="Symbol" charset="0"/>
            </a:endParaRPr>
          </a:p>
          <a:p>
            <a:pPr lvl="1" algn="r">
              <a:buFontTx/>
              <a:buNone/>
            </a:pPr>
            <a:endParaRPr lang="en-US" altLang="zh-CN" sz="2000" i="1" dirty="0">
              <a:sym typeface="Symbol" charset="0"/>
            </a:endParaRPr>
          </a:p>
          <a:p>
            <a:pPr lvl="1" algn="r">
              <a:buFontTx/>
              <a:buNone/>
            </a:pPr>
            <a:endParaRPr lang="en-US" altLang="zh-CN" sz="2000" i="1" dirty="0" smtClean="0">
              <a:sym typeface="Symbol" charset="0"/>
            </a:endParaRPr>
          </a:p>
          <a:p>
            <a:pPr lvl="1" algn="r">
              <a:buFontTx/>
              <a:buNone/>
            </a:pPr>
            <a:endParaRPr lang="en-US" altLang="zh-CN" sz="2000" i="1" dirty="0">
              <a:sym typeface="Symbol" charset="0"/>
            </a:endParaRPr>
          </a:p>
          <a:p>
            <a:pPr lvl="1" algn="r">
              <a:buFontTx/>
              <a:buNone/>
            </a:pPr>
            <a:endParaRPr lang="en-US" altLang="zh-CN" sz="2000" i="1" dirty="0" smtClean="0">
              <a:sym typeface="Symbol" charset="0"/>
            </a:endParaRPr>
          </a:p>
          <a:p>
            <a:pPr lvl="1" algn="r">
              <a:buFontTx/>
              <a:buNone/>
            </a:pPr>
            <a:endParaRPr lang="en-US" altLang="zh-CN" sz="2000" i="1" dirty="0">
              <a:sym typeface="Symbol" charset="0"/>
            </a:endParaRPr>
          </a:p>
          <a:p>
            <a:pPr lvl="1" algn="r">
              <a:buFontTx/>
              <a:buNone/>
            </a:pPr>
            <a:endParaRPr lang="en-US" altLang="zh-CN" sz="2000" i="1" dirty="0" smtClean="0">
              <a:sym typeface="Symbol" charset="0"/>
            </a:endParaRPr>
          </a:p>
          <a:p>
            <a:pPr lvl="1" algn="r">
              <a:buFontTx/>
              <a:buNone/>
            </a:pPr>
            <a:endParaRPr lang="en-US" altLang="zh-CN" sz="2000" i="1" dirty="0">
              <a:sym typeface="Symbol" charset="0"/>
            </a:endParaRPr>
          </a:p>
          <a:p>
            <a:pPr lvl="1" algn="r">
              <a:buFontTx/>
              <a:buNone/>
            </a:pPr>
            <a:endParaRPr lang="en-US" altLang="zh-CN" sz="2000" i="1" dirty="0" smtClean="0">
              <a:sym typeface="Symbol" charset="0"/>
            </a:endParaRPr>
          </a:p>
          <a:p>
            <a:pPr lvl="1" algn="r">
              <a:buFontTx/>
              <a:buNone/>
            </a:pPr>
            <a:endParaRPr lang="en-US" altLang="zh-CN" sz="2000" i="1" dirty="0">
              <a:sym typeface="Symbol" charset="0"/>
            </a:endParaRPr>
          </a:p>
        </p:txBody>
      </p:sp>
      <p:pic>
        <p:nvPicPr>
          <p:cNvPr id="667653" name="Picture 5" descr="tr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782" y="3357313"/>
            <a:ext cx="3724275" cy="233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78722" y="56620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86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Trie</a:t>
            </a:r>
            <a:endParaRPr kumimoji="1"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395785" y="3234926"/>
            <a:ext cx="532237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/>
            <a:endParaRPr lang="en-US" altLang="zh-CN" dirty="0">
              <a:latin typeface="Courier"/>
              <a:cs typeface="Courier"/>
              <a:sym typeface="Symbol" charset="0"/>
            </a:endParaRPr>
          </a:p>
          <a:p>
            <a:pPr lvl="2" algn="l"/>
            <a:endParaRPr lang="en-US" altLang="zh-CN" dirty="0">
              <a:latin typeface="Courier"/>
              <a:cs typeface="Courier"/>
              <a:sym typeface="Symbol" charset="0"/>
            </a:endParaRPr>
          </a:p>
          <a:p>
            <a:pPr lvl="1" algn="l">
              <a:buFontTx/>
              <a:buNone/>
            </a:pPr>
            <a:r>
              <a:rPr lang="en-US" altLang="zh-CN" sz="2000" dirty="0">
                <a:latin typeface="Courier"/>
                <a:cs typeface="Courier"/>
              </a:rPr>
              <a:t>	</a:t>
            </a:r>
            <a:r>
              <a:rPr lang="en-US" altLang="zh-CN" sz="2000" dirty="0" err="1">
                <a:latin typeface="Courier"/>
                <a:cs typeface="Courier"/>
              </a:rPr>
              <a:t>struct</a:t>
            </a:r>
            <a:r>
              <a:rPr lang="en-US" altLang="zh-CN" sz="2000" dirty="0">
                <a:latin typeface="Courier"/>
                <a:cs typeface="Courier"/>
              </a:rPr>
              <a:t> </a:t>
            </a:r>
            <a:r>
              <a:rPr lang="en-US" altLang="zh-CN" sz="2000" b="1" dirty="0" err="1">
                <a:latin typeface="Courier"/>
                <a:cs typeface="Courier"/>
              </a:rPr>
              <a:t>TrieNode</a:t>
            </a:r>
            <a:r>
              <a:rPr lang="en-US" altLang="zh-CN" sz="2000" dirty="0">
                <a:latin typeface="Courier"/>
                <a:cs typeface="Courier"/>
              </a:rPr>
              <a:t> {</a:t>
            </a:r>
          </a:p>
          <a:p>
            <a:pPr lvl="1" algn="l">
              <a:buFontTx/>
              <a:buNone/>
            </a:pPr>
            <a:r>
              <a:rPr lang="en-US" altLang="zh-CN" sz="2000" dirty="0">
                <a:latin typeface="Courier"/>
                <a:cs typeface="Courier"/>
              </a:rPr>
              <a:t>	</a:t>
            </a:r>
            <a:r>
              <a:rPr lang="en-US" altLang="zh-CN" sz="2000" dirty="0" smtClean="0">
                <a:latin typeface="Courier"/>
                <a:cs typeface="Courier"/>
              </a:rPr>
              <a:t>   </a:t>
            </a:r>
            <a:r>
              <a:rPr lang="en-US" altLang="zh-CN" sz="2000" dirty="0" err="1" smtClean="0">
                <a:latin typeface="Courier"/>
                <a:cs typeface="Courier"/>
              </a:rPr>
              <a:t>bool</a:t>
            </a:r>
            <a:r>
              <a:rPr lang="en-US" altLang="zh-CN" sz="2000" dirty="0" smtClean="0">
                <a:latin typeface="Courier"/>
                <a:cs typeface="Courier"/>
              </a:rPr>
              <a:t> </a:t>
            </a:r>
            <a:r>
              <a:rPr lang="en-US" altLang="zh-CN" sz="2000" dirty="0">
                <a:latin typeface="Courier"/>
                <a:cs typeface="Courier"/>
              </a:rPr>
              <a:t>word;</a:t>
            </a:r>
          </a:p>
          <a:p>
            <a:pPr lvl="1" algn="l">
              <a:buFontTx/>
              <a:buNone/>
            </a:pPr>
            <a:r>
              <a:rPr lang="en-US" altLang="zh-CN" sz="2000" dirty="0">
                <a:latin typeface="Courier"/>
                <a:cs typeface="Courier"/>
              </a:rPr>
              <a:t>	   </a:t>
            </a:r>
            <a:r>
              <a:rPr lang="en-US" altLang="zh-CN" sz="2000" dirty="0" err="1" smtClean="0">
                <a:latin typeface="Courier"/>
                <a:cs typeface="Courier"/>
              </a:rPr>
              <a:t>TrieNode</a:t>
            </a:r>
            <a:r>
              <a:rPr lang="en-US" altLang="zh-CN" sz="2000" dirty="0" smtClean="0">
                <a:latin typeface="Courier"/>
                <a:cs typeface="Courier"/>
              </a:rPr>
              <a:t>* children</a:t>
            </a:r>
            <a:r>
              <a:rPr lang="en-US" altLang="zh-CN" sz="2000" dirty="0">
                <a:latin typeface="Courier"/>
                <a:cs typeface="Courier"/>
              </a:rPr>
              <a:t>[26];</a:t>
            </a:r>
          </a:p>
          <a:p>
            <a:pPr lvl="1" algn="l">
              <a:buFontTx/>
              <a:buNone/>
            </a:pPr>
            <a:r>
              <a:rPr lang="en-US" altLang="zh-CN" sz="2000" dirty="0">
                <a:latin typeface="Courier"/>
                <a:cs typeface="Courier"/>
              </a:rPr>
              <a:t>	}</a:t>
            </a:r>
            <a:endParaRPr lang="en-US" altLang="zh-CN" dirty="0">
              <a:latin typeface="Courier"/>
              <a:cs typeface="Courier"/>
              <a:sym typeface="Symbo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4536" y="1353202"/>
            <a:ext cx="5598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/>
              <a:t>The idea: instead of a binary tree, use a "26-ary" tree</a:t>
            </a:r>
          </a:p>
          <a:p>
            <a:pPr algn="l"/>
            <a:r>
              <a:rPr kumimoji="1" lang="en-US" altLang="zh-CN" dirty="0"/>
              <a:t>each node has 26 children for A-Z</a:t>
            </a:r>
          </a:p>
          <a:p>
            <a:pPr algn="l"/>
            <a:r>
              <a:rPr kumimoji="1" lang="en-US" altLang="zh-CN" dirty="0"/>
              <a:t>add words to the </a:t>
            </a:r>
            <a:r>
              <a:rPr kumimoji="1" lang="en-US" altLang="zh-CN" dirty="0" err="1"/>
              <a:t>trie</a:t>
            </a:r>
            <a:r>
              <a:rPr kumimoji="1" lang="en-US" altLang="zh-CN" dirty="0"/>
              <a:t> by walking</a:t>
            </a:r>
            <a:br>
              <a:rPr kumimoji="1" lang="en-US" altLang="zh-CN" dirty="0"/>
            </a:br>
            <a:r>
              <a:rPr kumimoji="1" lang="en-US" altLang="zh-CN" dirty="0"/>
              <a:t>down the appropriate </a:t>
            </a:r>
            <a:r>
              <a:rPr kumimoji="1" lang="en-US" altLang="zh-CN" dirty="0" smtClean="0"/>
              <a:t>child </a:t>
            </a:r>
            <a:r>
              <a:rPr kumimoji="1" lang="en-US" altLang="zh-CN" dirty="0"/>
              <a:t>pointer</a:t>
            </a:r>
            <a:br>
              <a:rPr kumimoji="1" lang="en-US" altLang="zh-CN" dirty="0"/>
            </a:br>
            <a:r>
              <a:rPr kumimoji="1" lang="en-US" altLang="zh-CN" dirty="0"/>
              <a:t>(e.g. "ATE"  A, T, 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655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Trie with data</a:t>
            </a:r>
          </a:p>
        </p:txBody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ym typeface="Symbol" charset="0"/>
              </a:rPr>
              <a:t>After adding "am", "ate", "me", "mud", "my", "one", "out":</a:t>
            </a:r>
          </a:p>
          <a:p>
            <a:pPr lvl="1"/>
            <a:r>
              <a:rPr lang="en-US" altLang="zh-CN" sz="1800" i="1">
                <a:sym typeface="Symbol" charset="0"/>
              </a:rPr>
              <a:t>(NULL children omitted)</a:t>
            </a:r>
          </a:p>
        </p:txBody>
      </p:sp>
      <p:graphicFrame>
        <p:nvGraphicFramePr>
          <p:cNvPr id="670567" name="Group 871"/>
          <p:cNvGraphicFramePr>
            <a:graphicFrameLocks noGrp="1"/>
          </p:cNvGraphicFramePr>
          <p:nvPr/>
        </p:nvGraphicFramePr>
        <p:xfrm>
          <a:off x="4114800" y="1905000"/>
          <a:ext cx="815975" cy="683767"/>
        </p:xfrm>
        <a:graphic>
          <a:graphicData uri="http://schemas.openxmlformats.org/drawingml/2006/table">
            <a:tbl>
              <a:tblPr/>
              <a:tblGrid>
                <a:gridCol w="271463"/>
                <a:gridCol w="273050"/>
                <a:gridCol w="271462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  <a:endParaRPr kumimoji="0" lang="en-US" altLang="zh-CN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  <a:endParaRPr kumimoji="0" lang="en-US" altLang="zh-CN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9144" marB="9144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14</a:t>
                      </a:r>
                      <a:endParaRPr kumimoji="0" lang="en-US" altLang="zh-CN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9144" marB="9144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marT="9144" marB="9144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o</a:t>
                      </a:r>
                    </a:p>
                  </a:txBody>
                  <a:tcPr marT="9144" marB="9144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0570" name="Group 874"/>
          <p:cNvGraphicFramePr>
            <a:graphicFrameLocks noGrp="1"/>
          </p:cNvGraphicFramePr>
          <p:nvPr/>
        </p:nvGraphicFramePr>
        <p:xfrm>
          <a:off x="901700" y="2895600"/>
          <a:ext cx="546100" cy="683767"/>
        </p:xfrm>
        <a:graphic>
          <a:graphicData uri="http://schemas.openxmlformats.org/drawingml/2006/table">
            <a:tbl>
              <a:tblPr/>
              <a:tblGrid>
                <a:gridCol w="273050"/>
                <a:gridCol w="273050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  <a:endParaRPr kumimoji="0" lang="en-US" altLang="zh-CN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19</a:t>
                      </a:r>
                    </a:p>
                  </a:txBody>
                  <a:tcPr marT="9144" marB="9144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marT="9144" marB="9144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0573" name="Group 877"/>
          <p:cNvGraphicFramePr>
            <a:graphicFrameLocks noGrp="1"/>
          </p:cNvGraphicFramePr>
          <p:nvPr/>
        </p:nvGraphicFramePr>
        <p:xfrm>
          <a:off x="1447800" y="3962400"/>
          <a:ext cx="271463" cy="683767"/>
        </p:xfrm>
        <a:graphic>
          <a:graphicData uri="http://schemas.openxmlformats.org/drawingml/2006/table">
            <a:tbl>
              <a:tblPr/>
              <a:tblGrid>
                <a:gridCol w="271463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0607" name="Group 911"/>
          <p:cNvGraphicFramePr>
            <a:graphicFrameLocks noGrp="1"/>
          </p:cNvGraphicFramePr>
          <p:nvPr/>
        </p:nvGraphicFramePr>
        <p:xfrm>
          <a:off x="3886200" y="2895600"/>
          <a:ext cx="814388" cy="683767"/>
        </p:xfrm>
        <a:graphic>
          <a:graphicData uri="http://schemas.openxmlformats.org/drawingml/2006/table">
            <a:tbl>
              <a:tblPr/>
              <a:tblGrid>
                <a:gridCol w="271463"/>
                <a:gridCol w="271462"/>
                <a:gridCol w="271463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marT="9144" marB="9144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24</a:t>
                      </a:r>
                    </a:p>
                  </a:txBody>
                  <a:tcPr marT="9144" marB="9144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u</a:t>
                      </a:r>
                    </a:p>
                  </a:txBody>
                  <a:tcPr marT="9144" marB="9144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marT="9144" marB="9144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0493" name="Group 7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538718"/>
              </p:ext>
            </p:extLst>
          </p:nvPr>
        </p:nvGraphicFramePr>
        <p:xfrm>
          <a:off x="1447800" y="4957763"/>
          <a:ext cx="271463" cy="683767"/>
        </p:xfrm>
        <a:graphic>
          <a:graphicData uri="http://schemas.openxmlformats.org/drawingml/2006/table">
            <a:tbl>
              <a:tblPr/>
              <a:tblGrid>
                <a:gridCol w="271463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0574" name="Group 878"/>
          <p:cNvGraphicFramePr>
            <a:graphicFrameLocks noGrp="1"/>
          </p:cNvGraphicFramePr>
          <p:nvPr/>
        </p:nvGraphicFramePr>
        <p:xfrm>
          <a:off x="609600" y="3962400"/>
          <a:ext cx="271463" cy="683767"/>
        </p:xfrm>
        <a:graphic>
          <a:graphicData uri="http://schemas.openxmlformats.org/drawingml/2006/table">
            <a:tbl>
              <a:tblPr/>
              <a:tblGrid>
                <a:gridCol w="271463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0907" name="Group 1211"/>
          <p:cNvGraphicFramePr>
            <a:graphicFrameLocks noGrp="1"/>
          </p:cNvGraphicFramePr>
          <p:nvPr/>
        </p:nvGraphicFramePr>
        <p:xfrm>
          <a:off x="4148138" y="3962400"/>
          <a:ext cx="269875" cy="683767"/>
        </p:xfrm>
        <a:graphic>
          <a:graphicData uri="http://schemas.openxmlformats.org/drawingml/2006/table">
            <a:tbl>
              <a:tblPr/>
              <a:tblGrid>
                <a:gridCol w="269875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0741" name="Group 1045"/>
          <p:cNvGraphicFramePr>
            <a:graphicFrameLocks noGrp="1"/>
          </p:cNvGraphicFramePr>
          <p:nvPr/>
        </p:nvGraphicFramePr>
        <p:xfrm>
          <a:off x="3005138" y="3962400"/>
          <a:ext cx="271462" cy="683767"/>
        </p:xfrm>
        <a:graphic>
          <a:graphicData uri="http://schemas.openxmlformats.org/drawingml/2006/table">
            <a:tbl>
              <a:tblPr/>
              <a:tblGrid>
                <a:gridCol w="271462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0908" name="Group 1212"/>
          <p:cNvGraphicFramePr>
            <a:graphicFrameLocks noGrp="1"/>
          </p:cNvGraphicFramePr>
          <p:nvPr/>
        </p:nvGraphicFramePr>
        <p:xfrm>
          <a:off x="4148138" y="4957763"/>
          <a:ext cx="271462" cy="683767"/>
        </p:xfrm>
        <a:graphic>
          <a:graphicData uri="http://schemas.openxmlformats.org/drawingml/2006/table">
            <a:tbl>
              <a:tblPr/>
              <a:tblGrid>
                <a:gridCol w="271462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0921" name="Group 1225"/>
          <p:cNvGraphicFramePr>
            <a:graphicFrameLocks noGrp="1"/>
          </p:cNvGraphicFramePr>
          <p:nvPr/>
        </p:nvGraphicFramePr>
        <p:xfrm>
          <a:off x="5138738" y="3967163"/>
          <a:ext cx="271462" cy="683767"/>
        </p:xfrm>
        <a:graphic>
          <a:graphicData uri="http://schemas.openxmlformats.org/drawingml/2006/table">
            <a:tbl>
              <a:tblPr/>
              <a:tblGrid>
                <a:gridCol w="271462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1076" name="Group 1380"/>
          <p:cNvGraphicFramePr>
            <a:graphicFrameLocks noGrp="1"/>
          </p:cNvGraphicFramePr>
          <p:nvPr/>
        </p:nvGraphicFramePr>
        <p:xfrm>
          <a:off x="6773863" y="2895600"/>
          <a:ext cx="541337" cy="683767"/>
        </p:xfrm>
        <a:graphic>
          <a:graphicData uri="http://schemas.openxmlformats.org/drawingml/2006/table">
            <a:tbl>
              <a:tblPr/>
              <a:tblGrid>
                <a:gridCol w="269875"/>
                <a:gridCol w="271462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marT="9144" marB="9144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u</a:t>
                      </a:r>
                    </a:p>
                  </a:txBody>
                  <a:tcPr marT="9144" marB="9144"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1077" name="Group 1381"/>
          <p:cNvGraphicFramePr>
            <a:graphicFrameLocks noGrp="1"/>
          </p:cNvGraphicFramePr>
          <p:nvPr/>
        </p:nvGraphicFramePr>
        <p:xfrm>
          <a:off x="6477000" y="3962400"/>
          <a:ext cx="271463" cy="683767"/>
        </p:xfrm>
        <a:graphic>
          <a:graphicData uri="http://schemas.openxmlformats.org/drawingml/2006/table">
            <a:tbl>
              <a:tblPr/>
              <a:tblGrid>
                <a:gridCol w="271463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1090" name="Group 1394"/>
          <p:cNvGraphicFramePr>
            <a:graphicFrameLocks noGrp="1"/>
          </p:cNvGraphicFramePr>
          <p:nvPr/>
        </p:nvGraphicFramePr>
        <p:xfrm>
          <a:off x="7881938" y="3962400"/>
          <a:ext cx="271462" cy="683767"/>
        </p:xfrm>
        <a:graphic>
          <a:graphicData uri="http://schemas.openxmlformats.org/drawingml/2006/table">
            <a:tbl>
              <a:tblPr/>
              <a:tblGrid>
                <a:gridCol w="271462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19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1103" name="Group 1407"/>
          <p:cNvGraphicFramePr>
            <a:graphicFrameLocks noGrp="1"/>
          </p:cNvGraphicFramePr>
          <p:nvPr/>
        </p:nvGraphicFramePr>
        <p:xfrm>
          <a:off x="6477000" y="4957763"/>
          <a:ext cx="271463" cy="683767"/>
        </p:xfrm>
        <a:graphic>
          <a:graphicData uri="http://schemas.openxmlformats.org/drawingml/2006/table">
            <a:tbl>
              <a:tblPr/>
              <a:tblGrid>
                <a:gridCol w="271463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71116" name="Group 1420"/>
          <p:cNvGraphicFramePr>
            <a:graphicFrameLocks noGrp="1"/>
          </p:cNvGraphicFramePr>
          <p:nvPr/>
        </p:nvGraphicFramePr>
        <p:xfrm>
          <a:off x="7881938" y="4957763"/>
          <a:ext cx="271462" cy="683767"/>
        </p:xfrm>
        <a:graphic>
          <a:graphicData uri="http://schemas.openxmlformats.org/drawingml/2006/table">
            <a:tbl>
              <a:tblPr/>
              <a:tblGrid>
                <a:gridCol w="271462"/>
              </a:tblGrid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.</a:t>
                      </a:r>
                    </a:p>
                  </a:txBody>
                  <a:tcPr marT="9144" marB="9144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1129" name="Line 1433"/>
          <p:cNvSpPr>
            <a:spLocks noChangeShapeType="1"/>
          </p:cNvSpPr>
          <p:nvPr/>
        </p:nvSpPr>
        <p:spPr bwMode="auto">
          <a:xfrm flipH="1">
            <a:off x="1600200" y="2438400"/>
            <a:ext cx="2667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30" name="Line 1434"/>
          <p:cNvSpPr>
            <a:spLocks noChangeShapeType="1"/>
          </p:cNvSpPr>
          <p:nvPr/>
        </p:nvSpPr>
        <p:spPr bwMode="auto">
          <a:xfrm flipH="1">
            <a:off x="4343400" y="24384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31" name="Line 1435"/>
          <p:cNvSpPr>
            <a:spLocks noChangeShapeType="1"/>
          </p:cNvSpPr>
          <p:nvPr/>
        </p:nvSpPr>
        <p:spPr bwMode="auto">
          <a:xfrm>
            <a:off x="4800600" y="2438400"/>
            <a:ext cx="1905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32" name="Line 1436"/>
          <p:cNvSpPr>
            <a:spLocks noChangeShapeType="1"/>
          </p:cNvSpPr>
          <p:nvPr/>
        </p:nvSpPr>
        <p:spPr bwMode="auto">
          <a:xfrm flipH="1">
            <a:off x="838200" y="34290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33" name="Line 1437"/>
          <p:cNvSpPr>
            <a:spLocks noChangeShapeType="1"/>
          </p:cNvSpPr>
          <p:nvPr/>
        </p:nvSpPr>
        <p:spPr bwMode="auto">
          <a:xfrm>
            <a:off x="1295400" y="34290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34" name="Line 1438"/>
          <p:cNvSpPr>
            <a:spLocks noChangeShapeType="1"/>
          </p:cNvSpPr>
          <p:nvPr/>
        </p:nvSpPr>
        <p:spPr bwMode="auto">
          <a:xfrm>
            <a:off x="1600200" y="4495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35" name="Line 1439"/>
          <p:cNvSpPr>
            <a:spLocks noChangeShapeType="1"/>
          </p:cNvSpPr>
          <p:nvPr/>
        </p:nvSpPr>
        <p:spPr bwMode="auto">
          <a:xfrm flipH="1">
            <a:off x="3352800" y="34290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36" name="Line 1440"/>
          <p:cNvSpPr>
            <a:spLocks noChangeShapeType="1"/>
          </p:cNvSpPr>
          <p:nvPr/>
        </p:nvSpPr>
        <p:spPr bwMode="auto">
          <a:xfrm>
            <a:off x="4267200" y="3429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37" name="Line 1441"/>
          <p:cNvSpPr>
            <a:spLocks noChangeShapeType="1"/>
          </p:cNvSpPr>
          <p:nvPr/>
        </p:nvSpPr>
        <p:spPr bwMode="auto">
          <a:xfrm>
            <a:off x="4572000" y="34290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38" name="Line 1442"/>
          <p:cNvSpPr>
            <a:spLocks noChangeShapeType="1"/>
          </p:cNvSpPr>
          <p:nvPr/>
        </p:nvSpPr>
        <p:spPr bwMode="auto">
          <a:xfrm flipH="1">
            <a:off x="6705600" y="3429000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39" name="Line 1443"/>
          <p:cNvSpPr>
            <a:spLocks noChangeShapeType="1"/>
          </p:cNvSpPr>
          <p:nvPr/>
        </p:nvSpPr>
        <p:spPr bwMode="auto">
          <a:xfrm>
            <a:off x="7162800" y="3429000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40" name="Line 1444"/>
          <p:cNvSpPr>
            <a:spLocks noChangeShapeType="1"/>
          </p:cNvSpPr>
          <p:nvPr/>
        </p:nvSpPr>
        <p:spPr bwMode="auto">
          <a:xfrm>
            <a:off x="6629400" y="4495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41" name="Line 1445"/>
          <p:cNvSpPr>
            <a:spLocks noChangeShapeType="1"/>
          </p:cNvSpPr>
          <p:nvPr/>
        </p:nvSpPr>
        <p:spPr bwMode="auto">
          <a:xfrm>
            <a:off x="8001000" y="4495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42" name="Text Box 1446"/>
          <p:cNvSpPr txBox="1">
            <a:spLocks noChangeArrowheads="1"/>
          </p:cNvSpPr>
          <p:nvPr/>
        </p:nvSpPr>
        <p:spPr bwMode="auto">
          <a:xfrm>
            <a:off x="1755775" y="5181600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"ate"</a:t>
            </a:r>
          </a:p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word = true</a:t>
            </a:r>
          </a:p>
        </p:txBody>
      </p:sp>
      <p:sp>
        <p:nvSpPr>
          <p:cNvPr id="671143" name="Text Box 1447"/>
          <p:cNvSpPr txBox="1">
            <a:spLocks noChangeArrowheads="1"/>
          </p:cNvSpPr>
          <p:nvPr/>
        </p:nvSpPr>
        <p:spPr bwMode="auto">
          <a:xfrm>
            <a:off x="533400" y="2743200"/>
            <a:ext cx="3778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"a"</a:t>
            </a:r>
          </a:p>
        </p:txBody>
      </p:sp>
      <p:sp>
        <p:nvSpPr>
          <p:cNvPr id="671144" name="Text Box 1448"/>
          <p:cNvSpPr txBox="1">
            <a:spLocks noChangeArrowheads="1"/>
          </p:cNvSpPr>
          <p:nvPr/>
        </p:nvSpPr>
        <p:spPr bwMode="auto">
          <a:xfrm>
            <a:off x="73025" y="3964310"/>
            <a:ext cx="841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 dirty="0">
                <a:solidFill>
                  <a:schemeClr val="hlink"/>
                </a:solidFill>
                <a:latin typeface="Calibri" charset="0"/>
              </a:rPr>
              <a:t>"am"</a:t>
            </a:r>
          </a:p>
          <a:p>
            <a:pPr algn="l"/>
            <a:r>
              <a:rPr lang="en-US" altLang="zh-CN" sz="1200" dirty="0">
                <a:solidFill>
                  <a:schemeClr val="hlink"/>
                </a:solidFill>
                <a:latin typeface="Calibri" charset="0"/>
              </a:rPr>
              <a:t>word=true</a:t>
            </a:r>
          </a:p>
        </p:txBody>
      </p:sp>
      <p:sp>
        <p:nvSpPr>
          <p:cNvPr id="671146" name="Text Box 1450"/>
          <p:cNvSpPr txBox="1">
            <a:spLocks noChangeArrowheads="1"/>
          </p:cNvSpPr>
          <p:nvPr/>
        </p:nvSpPr>
        <p:spPr bwMode="auto">
          <a:xfrm>
            <a:off x="1704975" y="3964310"/>
            <a:ext cx="4286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"at"</a:t>
            </a:r>
          </a:p>
        </p:txBody>
      </p:sp>
      <p:sp>
        <p:nvSpPr>
          <p:cNvPr id="671147" name="Text Box 1451"/>
          <p:cNvSpPr txBox="1">
            <a:spLocks noChangeArrowheads="1"/>
          </p:cNvSpPr>
          <p:nvPr/>
        </p:nvSpPr>
        <p:spPr bwMode="auto">
          <a:xfrm>
            <a:off x="2667000" y="3964310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"me"</a:t>
            </a:r>
          </a:p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word = true</a:t>
            </a:r>
          </a:p>
        </p:txBody>
      </p:sp>
      <p:sp>
        <p:nvSpPr>
          <p:cNvPr id="671148" name="Text Box 1452"/>
          <p:cNvSpPr txBox="1">
            <a:spLocks noChangeArrowheads="1"/>
          </p:cNvSpPr>
          <p:nvPr/>
        </p:nvSpPr>
        <p:spPr bwMode="auto">
          <a:xfrm>
            <a:off x="3733800" y="3964310"/>
            <a:ext cx="5064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"mu"</a:t>
            </a:r>
          </a:p>
        </p:txBody>
      </p:sp>
      <p:sp>
        <p:nvSpPr>
          <p:cNvPr id="671149" name="Text Box 1453"/>
          <p:cNvSpPr txBox="1">
            <a:spLocks noChangeArrowheads="1"/>
          </p:cNvSpPr>
          <p:nvPr/>
        </p:nvSpPr>
        <p:spPr bwMode="auto">
          <a:xfrm>
            <a:off x="5181600" y="3964310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"my"</a:t>
            </a:r>
          </a:p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word = true</a:t>
            </a:r>
          </a:p>
        </p:txBody>
      </p:sp>
      <p:sp>
        <p:nvSpPr>
          <p:cNvPr id="671150" name="Text Box 1454"/>
          <p:cNvSpPr txBox="1">
            <a:spLocks noChangeArrowheads="1"/>
          </p:cNvSpPr>
          <p:nvPr/>
        </p:nvSpPr>
        <p:spPr bwMode="auto">
          <a:xfrm>
            <a:off x="4419600" y="5181600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"mud"</a:t>
            </a:r>
          </a:p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word = true</a:t>
            </a:r>
          </a:p>
        </p:txBody>
      </p:sp>
      <p:sp>
        <p:nvSpPr>
          <p:cNvPr id="671151" name="Text Box 1455"/>
          <p:cNvSpPr txBox="1">
            <a:spLocks noChangeArrowheads="1"/>
          </p:cNvSpPr>
          <p:nvPr/>
        </p:nvSpPr>
        <p:spPr bwMode="auto">
          <a:xfrm>
            <a:off x="6784975" y="5181600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"one"</a:t>
            </a:r>
          </a:p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word = true</a:t>
            </a:r>
          </a:p>
        </p:txBody>
      </p:sp>
      <p:sp>
        <p:nvSpPr>
          <p:cNvPr id="671152" name="Text Box 1456"/>
          <p:cNvSpPr txBox="1">
            <a:spLocks noChangeArrowheads="1"/>
          </p:cNvSpPr>
          <p:nvPr/>
        </p:nvSpPr>
        <p:spPr bwMode="auto">
          <a:xfrm>
            <a:off x="8153400" y="5181600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"out"</a:t>
            </a:r>
          </a:p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word = true</a:t>
            </a:r>
          </a:p>
        </p:txBody>
      </p:sp>
      <p:sp>
        <p:nvSpPr>
          <p:cNvPr id="671153" name="Text Box 1457"/>
          <p:cNvSpPr txBox="1">
            <a:spLocks noChangeArrowheads="1"/>
          </p:cNvSpPr>
          <p:nvPr/>
        </p:nvSpPr>
        <p:spPr bwMode="auto">
          <a:xfrm>
            <a:off x="8153400" y="3964310"/>
            <a:ext cx="4651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"ou"</a:t>
            </a:r>
          </a:p>
        </p:txBody>
      </p:sp>
      <p:sp>
        <p:nvSpPr>
          <p:cNvPr id="671154" name="Text Box 1458"/>
          <p:cNvSpPr txBox="1">
            <a:spLocks noChangeArrowheads="1"/>
          </p:cNvSpPr>
          <p:nvPr/>
        </p:nvSpPr>
        <p:spPr bwMode="auto">
          <a:xfrm>
            <a:off x="6773863" y="3964310"/>
            <a:ext cx="8515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 dirty="0">
                <a:solidFill>
                  <a:schemeClr val="hlink"/>
                </a:solidFill>
                <a:latin typeface="Calibri" charset="0"/>
              </a:rPr>
              <a:t>"</a:t>
            </a:r>
            <a:r>
              <a:rPr lang="en-US" altLang="zh-CN" sz="1200" dirty="0" smtClean="0">
                <a:solidFill>
                  <a:schemeClr val="hlink"/>
                </a:solidFill>
                <a:latin typeface="Calibri" charset="0"/>
              </a:rPr>
              <a:t>on”</a:t>
            </a:r>
          </a:p>
          <a:p>
            <a:pPr algn="l"/>
            <a:r>
              <a:rPr lang="en-US" altLang="zh-CN" sz="1200" dirty="0" smtClean="0">
                <a:solidFill>
                  <a:schemeClr val="hlink"/>
                </a:solidFill>
                <a:latin typeface="Calibri" charset="0"/>
              </a:rPr>
              <a:t>word=true</a:t>
            </a:r>
            <a:endParaRPr lang="en-US" altLang="zh-CN" sz="1200" dirty="0">
              <a:solidFill>
                <a:schemeClr val="hlink"/>
              </a:solidFill>
              <a:latin typeface="Calibri" charset="0"/>
            </a:endParaRPr>
          </a:p>
        </p:txBody>
      </p:sp>
      <p:sp>
        <p:nvSpPr>
          <p:cNvPr id="671155" name="Line 1459"/>
          <p:cNvSpPr>
            <a:spLocks noChangeShapeType="1"/>
          </p:cNvSpPr>
          <p:nvPr/>
        </p:nvSpPr>
        <p:spPr bwMode="auto">
          <a:xfrm>
            <a:off x="4267200" y="4495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1156" name="Text Box 1460"/>
          <p:cNvSpPr txBox="1">
            <a:spLocks noChangeArrowheads="1"/>
          </p:cNvSpPr>
          <p:nvPr/>
        </p:nvSpPr>
        <p:spPr bwMode="auto">
          <a:xfrm>
            <a:off x="3657600" y="2057400"/>
            <a:ext cx="304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hlink"/>
                </a:solidFill>
                <a:latin typeface="Calibri" charset="0"/>
              </a:rPr>
              <a:t>""</a:t>
            </a:r>
          </a:p>
        </p:txBody>
      </p:sp>
    </p:spTree>
    <p:extLst>
      <p:ext uri="{BB962C8B-B14F-4D97-AF65-F5344CB8AC3E}">
        <p14:creationId xmlns:p14="http://schemas.microsoft.com/office/powerpoint/2010/main" val="201139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&amp; Pointers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607003" y="448168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1033" y="1587099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5641" y="355559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Trie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317" y="282140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3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&amp; Pointers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607003" y="448168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1033" y="1587099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5641" y="355559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Trie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2315" y="791601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3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Practice with trees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Pointers by reference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insert into a tree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211" y="3618172"/>
            <a:ext cx="1881594" cy="20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22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851685" y="3762849"/>
            <a:ext cx="1293781" cy="104457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872467" y="3501707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1464" y="1922970"/>
            <a:ext cx="3147015" cy="101566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/>
              <a:t>Root goes before</a:t>
            </a:r>
          </a:p>
          <a:p>
            <a:pPr algn="ctr"/>
            <a:r>
              <a:rPr kumimoji="1" lang="en-US" altLang="zh-CN" sz="3000" dirty="0" smtClean="0"/>
              <a:t>children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685293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851685" y="3762849"/>
            <a:ext cx="1293781" cy="104457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639087" y="4793642"/>
            <a:ext cx="1663641" cy="168748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 w="38100" cmpd="sng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872467" y="3501707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30481" y="6170587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09310" y="4732379"/>
            <a:ext cx="1663641" cy="168748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 w="38100" cmpd="sng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666878" y="6156805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/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61464" y="1922970"/>
            <a:ext cx="3147015" cy="101566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/>
              <a:t>Root goes before</a:t>
            </a:r>
          </a:p>
          <a:p>
            <a:pPr algn="ctr"/>
            <a:r>
              <a:rPr kumimoji="1" lang="en-US" altLang="zh-CN" sz="3000" dirty="0" smtClean="0"/>
              <a:t>children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96673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59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59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39087" y="4793642"/>
            <a:ext cx="1663641" cy="168748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330481" y="6170587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/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08184" y="1744917"/>
            <a:ext cx="2964686" cy="5539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Left, Root, Right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83541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39087" y="4793642"/>
            <a:ext cx="1663641" cy="168748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330481" y="6170587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/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51685" y="3762849"/>
            <a:ext cx="1293781" cy="104457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 w="38100" cmpd="sng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872467" y="3501707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09310" y="4732379"/>
            <a:ext cx="1663641" cy="168748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 w="38100" cmpd="sng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666877" y="6156804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08184" y="1744917"/>
            <a:ext cx="2964686" cy="5539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Left, Root, Right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25612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97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597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9988" y="1922970"/>
            <a:ext cx="3349971" cy="101566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/>
              <a:t>Children go before</a:t>
            </a:r>
          </a:p>
          <a:p>
            <a:pPr algn="ctr"/>
            <a:r>
              <a:rPr kumimoji="1" lang="en-US" altLang="zh-CN" sz="3000" dirty="0" smtClean="0"/>
              <a:t>root</a:t>
            </a:r>
            <a:endParaRPr kumimoji="1" lang="zh-CN" altLang="en-US" sz="3000" dirty="0"/>
          </a:p>
        </p:txBody>
      </p:sp>
      <p:sp>
        <p:nvSpPr>
          <p:cNvPr id="8" name="Rounded Rectangle 7"/>
          <p:cNvSpPr/>
          <p:nvPr/>
        </p:nvSpPr>
        <p:spPr>
          <a:xfrm>
            <a:off x="4639087" y="4793642"/>
            <a:ext cx="1663641" cy="168748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30481" y="6170587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/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8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Socrative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4" y="997994"/>
            <a:ext cx="4531413" cy="4531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863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/>
              <a:t>Room: </a:t>
            </a:r>
            <a:r>
              <a:rPr lang="en-US" altLang="zh-CN" sz="3600" b="1" dirty="0" smtClean="0"/>
              <a:t>106BWIN16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4472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9988" y="1922970"/>
            <a:ext cx="3349971" cy="101566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/>
              <a:t>Children go before</a:t>
            </a:r>
          </a:p>
          <a:p>
            <a:pPr algn="ctr"/>
            <a:r>
              <a:rPr kumimoji="1" lang="en-US" altLang="zh-CN" sz="3000" dirty="0" smtClean="0"/>
              <a:t>root</a:t>
            </a:r>
            <a:endParaRPr kumimoji="1" lang="zh-CN" altLang="en-US" sz="3000" dirty="0"/>
          </a:p>
        </p:txBody>
      </p:sp>
      <p:sp>
        <p:nvSpPr>
          <p:cNvPr id="8" name="Rounded Rectangle 7"/>
          <p:cNvSpPr/>
          <p:nvPr/>
        </p:nvSpPr>
        <p:spPr>
          <a:xfrm>
            <a:off x="4639087" y="4793642"/>
            <a:ext cx="1663641" cy="168748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30481" y="6170587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/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09310" y="4732379"/>
            <a:ext cx="1663641" cy="168748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 w="38100" cmpd="sng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666877" y="6156804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/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8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9988" y="1922970"/>
            <a:ext cx="3349971" cy="101566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/>
              <a:t>Children go before</a:t>
            </a:r>
          </a:p>
          <a:p>
            <a:pPr algn="ctr"/>
            <a:r>
              <a:rPr kumimoji="1" lang="en-US" altLang="zh-CN" sz="3000" dirty="0" smtClean="0"/>
              <a:t>root</a:t>
            </a:r>
            <a:endParaRPr kumimoji="1" lang="zh-CN" altLang="en-US" sz="3000" dirty="0"/>
          </a:p>
        </p:txBody>
      </p:sp>
      <p:sp>
        <p:nvSpPr>
          <p:cNvPr id="8" name="Rounded Rectangle 7"/>
          <p:cNvSpPr/>
          <p:nvPr/>
        </p:nvSpPr>
        <p:spPr>
          <a:xfrm>
            <a:off x="4639087" y="4793642"/>
            <a:ext cx="1663641" cy="168748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30481" y="6170587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/>
              <a:t>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09310" y="4732379"/>
            <a:ext cx="1663641" cy="168748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 w="38100" cmpd="sng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666877" y="6156804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/>
              <a:t>2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851685" y="3762849"/>
            <a:ext cx="1293781" cy="104457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38000"/>
            </a:schemeClr>
          </a:solidFill>
          <a:ln w="38100" cmpd="sng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872467" y="3501707"/>
            <a:ext cx="522260" cy="522260"/>
          </a:xfrm>
          <a:prstGeom prst="ellipse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/>
              <a:t>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39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1532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elete tree;</a:t>
            </a:r>
            <a:endParaRPr lang="en-US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elete tree;</a:t>
            </a:r>
            <a:endParaRPr lang="en-US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delete tree</a:t>
            </a:r>
            <a:endParaRPr lang="en-US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Free Tree</a:t>
            </a:r>
            <a:endParaRPr kumimoji="1"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87988" y="1295624"/>
            <a:ext cx="19030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lphaLcParenR"/>
            </a:pPr>
            <a:r>
              <a:rPr kumimoji="1" lang="en-US" altLang="zh-CN" sz="2400" dirty="0" err="1" smtClean="0"/>
              <a:t>preOrder</a:t>
            </a:r>
            <a:endParaRPr kumimoji="1" lang="en-US" altLang="zh-CN" sz="2400" dirty="0" smtClean="0"/>
          </a:p>
          <a:p>
            <a:pPr marL="342900" indent="-342900" algn="l">
              <a:buAutoNum type="alphaLcParenR"/>
            </a:pPr>
            <a:endParaRPr kumimoji="1" lang="en-US" altLang="zh-CN" sz="2400" dirty="0"/>
          </a:p>
          <a:p>
            <a:pPr marL="342900" indent="-342900" algn="l">
              <a:buAutoNum type="alphaLcParenR"/>
            </a:pPr>
            <a:r>
              <a:rPr kumimoji="1" lang="en-US" altLang="zh-CN" sz="2400" dirty="0" err="1" smtClean="0"/>
              <a:t>inOrder</a:t>
            </a:r>
            <a:endParaRPr kumimoji="1" lang="en-US" altLang="zh-CN" sz="2400" dirty="0" smtClean="0"/>
          </a:p>
          <a:p>
            <a:pPr marL="342900" indent="-342900" algn="l">
              <a:buAutoNum type="alphaLcParenR"/>
            </a:pPr>
            <a:endParaRPr kumimoji="1" lang="en-US" altLang="zh-CN" sz="2400" dirty="0"/>
          </a:p>
          <a:p>
            <a:pPr marL="342900" indent="-342900" algn="l">
              <a:buAutoNum type="alphaLcParenR"/>
            </a:pPr>
            <a:r>
              <a:rPr kumimoji="1" lang="en-US" altLang="zh-CN" sz="2400" dirty="0" err="1" smtClean="0"/>
              <a:t>postOrder</a:t>
            </a:r>
            <a:endParaRPr kumimoji="1" lang="zh-CN" alt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029" y="0"/>
            <a:ext cx="1048971" cy="10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8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&amp; Pointers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607003" y="448168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1033" y="1587099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5641" y="355559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Trie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61" y="47306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2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You can achieve pass by reference using pointers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1701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160257" y="1052767"/>
            <a:ext cx="4652861" cy="29575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07722" y="1092057"/>
            <a:ext cx="420180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point-&gt;x = 10;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5967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160257" y="1052767"/>
            <a:ext cx="4652861" cy="29575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07722" y="1092057"/>
            <a:ext cx="420180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point-&gt;x = 10;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029" y="0"/>
            <a:ext cx="1048971" cy="10489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1003" y="5389065"/>
            <a:ext cx="715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a) 5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314669" y="5389065"/>
            <a:ext cx="88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</a:t>
            </a:r>
            <a:r>
              <a:rPr kumimoji="1" lang="en-US" altLang="zh-CN" sz="2400" dirty="0" smtClean="0"/>
              <a:t>) 10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179506" y="5389065"/>
            <a:ext cx="157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</a:t>
            </a:r>
            <a:r>
              <a:rPr kumimoji="1" lang="en-US" altLang="zh-CN" sz="2400" dirty="0" smtClean="0"/>
              <a:t>) random</a:t>
            </a:r>
            <a:endParaRPr kumimoji="1"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728275" y="5389065"/>
            <a:ext cx="129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</a:t>
            </a:r>
            <a:r>
              <a:rPr kumimoji="1" lang="en-US" altLang="zh-CN" sz="2400" dirty="0" smtClean="0"/>
              <a:t>) crash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51487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160257" y="1052767"/>
            <a:ext cx="4652861" cy="29575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07722" y="1092057"/>
            <a:ext cx="420180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point-&gt;x = 10;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18778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20" name="Rounded Rectangle 19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005953" y="2255339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3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18778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639769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Connector 14"/>
          <p:cNvCxnSpPr>
            <a:stCxn id="11" idx="1"/>
            <a:endCxn id="11" idx="3"/>
          </p:cNvCxnSpPr>
          <p:nvPr/>
        </p:nvCxnSpPr>
        <p:spPr bwMode="auto">
          <a:xfrm>
            <a:off x="639769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9251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9251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816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160257" y="1052767"/>
            <a:ext cx="4652861" cy="29575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07722" y="1092057"/>
            <a:ext cx="420180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point-&gt;x = 10;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005953" y="2480869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49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Practice with trees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Pointers by reference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insert into a tree</a:t>
            </a:r>
          </a:p>
        </p:txBody>
      </p:sp>
    </p:spTree>
    <p:extLst>
      <p:ext uri="{BB962C8B-B14F-4D97-AF65-F5344CB8AC3E}">
        <p14:creationId xmlns:p14="http://schemas.microsoft.com/office/powerpoint/2010/main" val="273826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18778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639769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Connector 14"/>
          <p:cNvCxnSpPr>
            <a:stCxn id="11" idx="1"/>
            <a:endCxn id="11" idx="3"/>
          </p:cNvCxnSpPr>
          <p:nvPr/>
        </p:nvCxnSpPr>
        <p:spPr bwMode="auto">
          <a:xfrm>
            <a:off x="639769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9251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9251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14340" y="4783686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ourier"/>
                <a:cs typeface="Courier"/>
              </a:rPr>
              <a:t>0x1234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160257" y="1052767"/>
            <a:ext cx="4652861" cy="29575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07722" y="1092057"/>
            <a:ext cx="420180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point-&gt;x = 10;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005953" y="2765749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7683" y="5199142"/>
            <a:ext cx="154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Courier"/>
                <a:cs typeface="Courier"/>
              </a:rPr>
              <a:t>10</a:t>
            </a:r>
            <a:endParaRPr kumimoji="1" lang="zh-CN" altLang="en-US" sz="2000" dirty="0">
              <a:latin typeface="Courier"/>
              <a:cs typeface="Couri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85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18778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639769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Connector 14"/>
          <p:cNvCxnSpPr>
            <a:stCxn id="11" idx="1"/>
            <a:endCxn id="11" idx="3"/>
          </p:cNvCxnSpPr>
          <p:nvPr/>
        </p:nvCxnSpPr>
        <p:spPr bwMode="auto">
          <a:xfrm>
            <a:off x="639769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9251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9251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816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253309" y="4817382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23742" y="487673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solidFill>
                  <a:srgbClr val="0000FF"/>
                </a:solidFill>
              </a:rPr>
              <a:t>mystery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33137" y="5731386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67082" y="5266534"/>
            <a:ext cx="191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p1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160257" y="1052767"/>
            <a:ext cx="4652861" cy="29575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07722" y="1092057"/>
            <a:ext cx="420180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point-&gt;x = 10;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97683" y="5199142"/>
            <a:ext cx="154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Courier"/>
                <a:cs typeface="Courier"/>
              </a:rPr>
              <a:t>10</a:t>
            </a:r>
            <a:endParaRPr kumimoji="1" lang="zh-CN" altLang="en-US" sz="2000" dirty="0">
              <a:latin typeface="Courier"/>
              <a:cs typeface="Courier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05953" y="1139533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9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18778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639769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Connector 14"/>
          <p:cNvCxnSpPr>
            <a:stCxn id="11" idx="1"/>
            <a:endCxn id="11" idx="3"/>
          </p:cNvCxnSpPr>
          <p:nvPr/>
        </p:nvCxnSpPr>
        <p:spPr bwMode="auto">
          <a:xfrm>
            <a:off x="639769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9251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9251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816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253309" y="4817382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23742" y="487673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solidFill>
                  <a:srgbClr val="0000FF"/>
                </a:solidFill>
              </a:rPr>
              <a:t>mystery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33137" y="5731386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67082" y="5266534"/>
            <a:ext cx="191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p1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160257" y="1052767"/>
            <a:ext cx="4652861" cy="29575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07722" y="1092057"/>
            <a:ext cx="420180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point-&gt;x = 10;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97683" y="5199142"/>
            <a:ext cx="154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smtClean="0">
                <a:solidFill>
                  <a:srgbClr val="FF0000"/>
                </a:solidFill>
                <a:latin typeface="Courier"/>
                <a:cs typeface="Courier"/>
              </a:rPr>
              <a:t>5</a:t>
            </a:r>
            <a:endParaRPr kumimoji="1" lang="zh-CN" altLang="en-US" sz="20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05953" y="1400673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12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18778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639769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Connector 14"/>
          <p:cNvCxnSpPr>
            <a:stCxn id="11" idx="1"/>
            <a:endCxn id="11" idx="3"/>
          </p:cNvCxnSpPr>
          <p:nvPr/>
        </p:nvCxnSpPr>
        <p:spPr bwMode="auto">
          <a:xfrm>
            <a:off x="639769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9251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9251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816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160257" y="1052767"/>
            <a:ext cx="4652861" cy="29575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07722" y="1092057"/>
            <a:ext cx="420180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point-&gt;x = 10;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97683" y="5199142"/>
            <a:ext cx="154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Courier"/>
                <a:cs typeface="Courier"/>
              </a:rPr>
              <a:t>5</a:t>
            </a:r>
            <a:endParaRPr kumimoji="1" lang="zh-CN" altLang="en-US" sz="2000" dirty="0">
              <a:latin typeface="Courier"/>
              <a:cs typeface="Courier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05953" y="1744903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18778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1" name="Rounded Rectangle 10"/>
          <p:cNvSpPr/>
          <p:nvPr/>
        </p:nvSpPr>
        <p:spPr>
          <a:xfrm>
            <a:off x="639769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5" name="Straight Connector 14"/>
          <p:cNvCxnSpPr>
            <a:stCxn id="11" idx="1"/>
            <a:endCxn id="11" idx="3"/>
          </p:cNvCxnSpPr>
          <p:nvPr/>
        </p:nvCxnSpPr>
        <p:spPr bwMode="auto">
          <a:xfrm>
            <a:off x="639769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89251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9251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816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160257" y="1052767"/>
            <a:ext cx="4652861" cy="29575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07722" y="1092057"/>
            <a:ext cx="4201804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point-&gt;x = 10;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97683" y="5199142"/>
            <a:ext cx="154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Courier"/>
                <a:cs typeface="Courier"/>
              </a:rPr>
              <a:t>5</a:t>
            </a:r>
            <a:endParaRPr kumimoji="1" lang="zh-CN" altLang="en-US" sz="2000" dirty="0">
              <a:latin typeface="Courier"/>
              <a:cs typeface="Courier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05953" y="3311767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84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What does this do?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89711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9180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37" name="Rounded Rectangle 36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05953" y="2397769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10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37" name="Rounded Rectangle 36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005953" y="2670784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71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37" name="Rounded Rectangle 36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005953" y="2931924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62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&amp; Pointers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607003" y="448168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1033" y="1587099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5641" y="355559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Trie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07082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37" name="Rounded Rectangle 36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253309" y="4817382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23742" y="487673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solidFill>
                  <a:srgbClr val="0000FF"/>
                </a:solidFill>
              </a:rPr>
              <a:t>mystery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005953" y="1032694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33137" y="5731386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67082" y="5266534"/>
            <a:ext cx="191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p1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8268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32" name="Rounded Rectangle 31"/>
          <p:cNvSpPr/>
          <p:nvPr/>
        </p:nvSpPr>
        <p:spPr>
          <a:xfrm>
            <a:off x="673005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3" name="Straight Connector 32"/>
          <p:cNvCxnSpPr>
            <a:stCxn id="32" idx="1"/>
            <a:endCxn id="32" idx="3"/>
          </p:cNvCxnSpPr>
          <p:nvPr/>
        </p:nvCxnSpPr>
        <p:spPr bwMode="auto">
          <a:xfrm>
            <a:off x="673005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622487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2487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052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253309" y="4817382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23742" y="487673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solidFill>
                  <a:srgbClr val="0000FF"/>
                </a:solidFill>
              </a:rPr>
              <a:t>mystery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33137" y="5731386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67082" y="5266534"/>
            <a:ext cx="191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p1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005953" y="1281964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4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32" name="Rounded Rectangle 31"/>
          <p:cNvSpPr/>
          <p:nvPr/>
        </p:nvSpPr>
        <p:spPr>
          <a:xfrm>
            <a:off x="673005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3" name="Straight Connector 32"/>
          <p:cNvCxnSpPr>
            <a:stCxn id="32" idx="1"/>
            <a:endCxn id="32" idx="3"/>
          </p:cNvCxnSpPr>
          <p:nvPr/>
        </p:nvCxnSpPr>
        <p:spPr bwMode="auto">
          <a:xfrm>
            <a:off x="673005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622487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2487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052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253309" y="4817382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23742" y="487673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solidFill>
                  <a:srgbClr val="0000FF"/>
                </a:solidFill>
              </a:rPr>
              <a:t>mystery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33137" y="5731386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67082" y="5266534"/>
            <a:ext cx="191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p1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30043" y="5199142"/>
            <a:ext cx="154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solidFill>
                  <a:srgbClr val="FF0000"/>
                </a:solidFill>
                <a:latin typeface="Courier"/>
                <a:cs typeface="Courier"/>
              </a:rPr>
              <a:t>5</a:t>
            </a:r>
            <a:endParaRPr kumimoji="1" lang="zh-CN" alt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005953" y="1566844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4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32" name="Rounded Rectangle 31"/>
          <p:cNvSpPr/>
          <p:nvPr/>
        </p:nvSpPr>
        <p:spPr>
          <a:xfrm>
            <a:off x="673005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3" name="Straight Connector 32"/>
          <p:cNvCxnSpPr>
            <a:stCxn id="32" idx="1"/>
            <a:endCxn id="32" idx="3"/>
          </p:cNvCxnSpPr>
          <p:nvPr/>
        </p:nvCxnSpPr>
        <p:spPr bwMode="auto">
          <a:xfrm>
            <a:off x="673005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622487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2487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052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30043" y="5199142"/>
            <a:ext cx="154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solidFill>
                  <a:srgbClr val="FF0000"/>
                </a:solidFill>
                <a:latin typeface="Courier"/>
                <a:cs typeface="Courier"/>
              </a:rPr>
              <a:t>5</a:t>
            </a:r>
            <a:endParaRPr kumimoji="1" lang="zh-CN" alt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005953" y="1863594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430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32" name="Rounded Rectangle 31"/>
          <p:cNvSpPr/>
          <p:nvPr/>
        </p:nvSpPr>
        <p:spPr>
          <a:xfrm>
            <a:off x="673005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3" name="Straight Connector 32"/>
          <p:cNvCxnSpPr>
            <a:stCxn id="32" idx="1"/>
            <a:endCxn id="32" idx="3"/>
          </p:cNvCxnSpPr>
          <p:nvPr/>
        </p:nvCxnSpPr>
        <p:spPr bwMode="auto">
          <a:xfrm>
            <a:off x="673005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622487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2487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052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30043" y="5199142"/>
            <a:ext cx="154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solidFill>
                  <a:srgbClr val="FF0000"/>
                </a:solidFill>
                <a:latin typeface="Courier"/>
                <a:cs typeface="Courier"/>
              </a:rPr>
              <a:t>5</a:t>
            </a:r>
            <a:endParaRPr kumimoji="1" lang="zh-CN" alt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005953" y="3228644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0" b="92900" l="5300" r="95700">
                        <a14:foregroundMark x1="76900" y1="13300" x2="75000" y2="8900"/>
                        <a14:foregroundMark x1="50700" y1="18800" x2="51700" y2="14800"/>
                        <a14:foregroundMark x1="58600" y1="41000" x2="53200" y2="44500"/>
                        <a14:foregroundMark x1="80900" y1="37600" x2="74000" y2="42500"/>
                        <a14:foregroundMark x1="57200" y1="17800" x2="64600" y2="37100"/>
                        <a14:foregroundMark x1="70500" y1="8400" x2="66600" y2="17800"/>
                        <a14:foregroundMark x1="66600" y1="20300" x2="69500" y2="4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6957" y="842783"/>
            <a:ext cx="2401954" cy="240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What went wrong?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5294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Pass by Pointer</a:t>
            </a:r>
            <a:endParaRPr kumimoji="1"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0" b="92900" l="5300" r="95700">
                        <a14:foregroundMark x1="76900" y1="13300" x2="75000" y2="8900"/>
                        <a14:foregroundMark x1="50700" y1="18800" x2="51700" y2="14800"/>
                        <a14:foregroundMark x1="58600" y1="41000" x2="53200" y2="44500"/>
                        <a14:foregroundMark x1="80900" y1="37600" x2="74000" y2="42500"/>
                        <a14:foregroundMark x1="57200" y1="17800" x2="64600" y2="37100"/>
                        <a14:foregroundMark x1="70500" y1="8400" x2="66600" y2="17800"/>
                        <a14:foregroundMark x1="66600" y1="20300" x2="69500" y2="4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7876" y="4154565"/>
            <a:ext cx="2401954" cy="240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about now?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9675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Pointer by Reference</a:t>
            </a:r>
            <a:endParaRPr kumimoji="1" lang="zh-CN" alt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b="1" dirty="0" smtClean="0">
                <a:latin typeface="Courier"/>
                <a:cs typeface="Courier"/>
              </a:rPr>
              <a:t>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3411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Pointer by Reference</a:t>
            </a:r>
            <a:endParaRPr kumimoji="1"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8" name="Rounded Rectangle 17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b="1" dirty="0" smtClean="0">
                <a:latin typeface="Courier"/>
                <a:cs typeface="Courier"/>
              </a:rPr>
              <a:t>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005953" y="2421484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7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&amp; Pointers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607003" y="448168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1033" y="1587099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5641" y="355559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Trie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61" y="47306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9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Pointer by Reference</a:t>
            </a:r>
            <a:endParaRPr kumimoji="1"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8" name="Rounded Rectangle 17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b="1" dirty="0" smtClean="0">
                <a:latin typeface="Courier"/>
                <a:cs typeface="Courier"/>
              </a:rPr>
              <a:t>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05953" y="2658884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96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Pointer by Reference</a:t>
            </a:r>
            <a:endParaRPr kumimoji="1"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8" name="Rounded Rectangle 17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b="1" dirty="0" smtClean="0">
                <a:latin typeface="Courier"/>
                <a:cs typeface="Courier"/>
              </a:rPr>
              <a:t>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05953" y="2967504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4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Pointer by Reference</a:t>
            </a:r>
            <a:endParaRPr kumimoji="1"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8" name="Rounded Rectangle 17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253309" y="4817382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23742" y="487673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solidFill>
                  <a:srgbClr val="0000FF"/>
                </a:solidFill>
              </a:rPr>
              <a:t>mystery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33137" y="5731386"/>
            <a:ext cx="1115737" cy="462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7082" y="5266534"/>
            <a:ext cx="191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p1</a:t>
            </a:r>
            <a:endParaRPr kumimoji="1" lang="zh-CN" altLang="en-US" dirty="0">
              <a:latin typeface="Courier"/>
              <a:cs typeface="Courier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 flipV="1">
            <a:off x="1851649" y="5828261"/>
            <a:ext cx="617216" cy="118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Rounded Rectangle 26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b="1" dirty="0" smtClean="0">
                <a:latin typeface="Courier"/>
                <a:cs typeface="Courier"/>
              </a:rPr>
              <a:t>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05953" y="1068275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3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Pointer by Reference</a:t>
            </a:r>
            <a:endParaRPr kumimoji="1"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3" name="Rounded Rectangle 12"/>
          <p:cNvSpPr/>
          <p:nvPr/>
        </p:nvSpPr>
        <p:spPr>
          <a:xfrm>
            <a:off x="673005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3" idx="1"/>
            <a:endCxn id="13" idx="3"/>
          </p:cNvCxnSpPr>
          <p:nvPr/>
        </p:nvCxnSpPr>
        <p:spPr bwMode="auto">
          <a:xfrm>
            <a:off x="673005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22487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487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052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253309" y="4817382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23742" y="487673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solidFill>
                  <a:srgbClr val="0000FF"/>
                </a:solidFill>
              </a:rPr>
              <a:t>mystery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33137" y="5731386"/>
            <a:ext cx="1115737" cy="462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7082" y="5266534"/>
            <a:ext cx="191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p1</a:t>
            </a:r>
            <a:endParaRPr kumimoji="1" lang="zh-CN" altLang="en-US" dirty="0">
              <a:latin typeface="Courier"/>
              <a:cs typeface="Courier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 flipV="1">
            <a:off x="1851649" y="5828261"/>
            <a:ext cx="617216" cy="118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Rounded Rectangle 26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b="1" dirty="0" smtClean="0">
                <a:latin typeface="Courier"/>
                <a:cs typeface="Courier"/>
              </a:rPr>
              <a:t>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005953" y="1305675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7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Pointer by Reference</a:t>
            </a:r>
            <a:endParaRPr kumimoji="1"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3" name="Rounded Rectangle 12"/>
          <p:cNvSpPr/>
          <p:nvPr/>
        </p:nvSpPr>
        <p:spPr>
          <a:xfrm>
            <a:off x="673005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3" idx="1"/>
            <a:endCxn id="13" idx="3"/>
          </p:cNvCxnSpPr>
          <p:nvPr/>
        </p:nvCxnSpPr>
        <p:spPr bwMode="auto">
          <a:xfrm>
            <a:off x="673005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22487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487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052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253309" y="4817382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23742" y="487673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solidFill>
                  <a:srgbClr val="0000FF"/>
                </a:solidFill>
              </a:rPr>
              <a:t>mystery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33137" y="5731386"/>
            <a:ext cx="1115737" cy="462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67082" y="5266534"/>
            <a:ext cx="1910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p1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0043" y="5199142"/>
            <a:ext cx="154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solidFill>
                  <a:srgbClr val="FF0000"/>
                </a:solidFill>
                <a:latin typeface="Courier"/>
                <a:cs typeface="Courier"/>
              </a:rPr>
              <a:t>5</a:t>
            </a:r>
            <a:endParaRPr kumimoji="1" lang="zh-CN" alt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 flipV="1">
            <a:off x="1851649" y="5828261"/>
            <a:ext cx="617216" cy="118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Rounded Rectangle 26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b="1" dirty="0" smtClean="0">
                <a:latin typeface="Courier"/>
                <a:cs typeface="Courier"/>
              </a:rPr>
              <a:t>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005953" y="1554945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65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Pointer by Reference</a:t>
            </a:r>
            <a:endParaRPr kumimoji="1" lang="zh-CN" alt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b="1" dirty="0" smtClean="0">
                <a:latin typeface="Courier"/>
                <a:cs typeface="Courier"/>
              </a:rPr>
              <a:t>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3" name="Rounded Rectangle 12"/>
          <p:cNvSpPr/>
          <p:nvPr/>
        </p:nvSpPr>
        <p:spPr>
          <a:xfrm>
            <a:off x="673005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3" idx="1"/>
            <a:endCxn id="13" idx="3"/>
          </p:cNvCxnSpPr>
          <p:nvPr/>
        </p:nvCxnSpPr>
        <p:spPr bwMode="auto">
          <a:xfrm>
            <a:off x="673005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22487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487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052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0043" y="5199142"/>
            <a:ext cx="154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solidFill>
                  <a:srgbClr val="FF0000"/>
                </a:solidFill>
                <a:latin typeface="Courier"/>
                <a:cs typeface="Courier"/>
              </a:rPr>
              <a:t>5</a:t>
            </a:r>
            <a:endParaRPr kumimoji="1" lang="zh-CN" alt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005953" y="1851695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1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Pointer by Reference</a:t>
            </a:r>
            <a:endParaRPr kumimoji="1" lang="zh-CN" alt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207735" y="949618"/>
            <a:ext cx="4617252" cy="307437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95852" y="997097"/>
            <a:ext cx="406328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void mystery(Point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b="1" dirty="0" smtClean="0">
                <a:latin typeface="Courier"/>
                <a:cs typeface="Courier"/>
              </a:rPr>
              <a:t> p1) {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 = new Point;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p1-&gt;x = 5;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b="1" dirty="0">
              <a:latin typeface="Courier"/>
              <a:cs typeface="Courier"/>
            </a:endParaRPr>
          </a:p>
          <a:p>
            <a:pPr algn="l"/>
            <a:r>
              <a:rPr kumimoji="1" lang="en-US" altLang="zh-CN" b="1" dirty="0" err="1">
                <a:latin typeface="Courier"/>
                <a:cs typeface="Courier"/>
              </a:rPr>
              <a:t>i</a:t>
            </a:r>
            <a:r>
              <a:rPr kumimoji="1" lang="en-US" altLang="zh-CN" b="1" dirty="0" err="1" smtClean="0">
                <a:latin typeface="Courier"/>
                <a:cs typeface="Courier"/>
              </a:rPr>
              <a:t>nt</a:t>
            </a:r>
            <a:r>
              <a:rPr kumimoji="1" lang="en-US" altLang="zh-CN" b="1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   Point * point = NULL;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mystery(point);</a:t>
            </a:r>
          </a:p>
          <a:p>
            <a:pPr algn="l"/>
            <a:r>
              <a:rPr kumimoji="1" lang="en-US" altLang="zh-CN" b="1" dirty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err="1" smtClean="0">
                <a:latin typeface="Courier"/>
                <a:cs typeface="Courier"/>
              </a:rPr>
              <a:t>cout</a:t>
            </a:r>
            <a:r>
              <a:rPr kumimoji="1" lang="en-US" altLang="zh-CN" b="1" dirty="0" smtClean="0">
                <a:latin typeface="Courier"/>
                <a:cs typeface="Courier"/>
              </a:rPr>
              <a:t> &lt;&lt; point-&gt;x &lt;&lt; </a:t>
            </a:r>
            <a:r>
              <a:rPr kumimoji="1" lang="en-US" altLang="zh-CN" b="1" dirty="0" err="1" smtClean="0">
                <a:latin typeface="Courier"/>
                <a:cs typeface="Courier"/>
              </a:rPr>
              <a:t>endl</a:t>
            </a:r>
            <a:r>
              <a:rPr kumimoji="1" lang="en-US" altLang="zh-CN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b="1" dirty="0" smtClean="0">
                <a:latin typeface="Courier"/>
                <a:cs typeface="Courier"/>
              </a:rPr>
              <a:t>}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476" y="4283226"/>
            <a:ext cx="8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Stack</a:t>
            </a:r>
            <a:endParaRPr kumimoji="1" lang="zh-CN" alt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81400" y="4283226"/>
            <a:ext cx="8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i="1" dirty="0" smtClean="0"/>
              <a:t>Heap</a:t>
            </a:r>
            <a:endParaRPr kumimoji="1" lang="zh-CN" altLang="en-US" b="1" i="1" dirty="0"/>
          </a:p>
        </p:txBody>
      </p:sp>
      <p:sp>
        <p:nvSpPr>
          <p:cNvPr id="13" name="Rounded Rectangle 12"/>
          <p:cNvSpPr/>
          <p:nvPr/>
        </p:nvSpPr>
        <p:spPr>
          <a:xfrm>
            <a:off x="6730050" y="5139790"/>
            <a:ext cx="1543041" cy="1068317"/>
          </a:xfrm>
          <a:prstGeom prst="roundRect">
            <a:avLst>
              <a:gd name="adj" fmla="val 6668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3" idx="1"/>
            <a:endCxn id="13" idx="3"/>
          </p:cNvCxnSpPr>
          <p:nvPr/>
        </p:nvCxnSpPr>
        <p:spPr bwMode="auto">
          <a:xfrm>
            <a:off x="6730050" y="5673949"/>
            <a:ext cx="15430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224876" y="5092307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x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4876" y="5624555"/>
            <a:ext cx="36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Courier"/>
                <a:cs typeface="Courier"/>
              </a:rPr>
              <a:t>y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0526" y="4783686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0x1234</a:t>
            </a:r>
            <a:endParaRPr kumimoji="1" lang="zh-CN" alt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249260" y="4807425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370" y="4866776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7218" y="5721429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129" y="5256577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point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30043" y="5199142"/>
            <a:ext cx="1543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solidFill>
                  <a:srgbClr val="FF0000"/>
                </a:solidFill>
                <a:latin typeface="Courier"/>
                <a:cs typeface="Courier"/>
              </a:rPr>
              <a:t>5</a:t>
            </a:r>
            <a:endParaRPr kumimoji="1" lang="zh-CN" alt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005953" y="3240507"/>
            <a:ext cx="5008948" cy="33236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14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Add Random Leaf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1053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2701124" y="2531570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X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50275" y="26060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903764" y="2146726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3536148" y="2129880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Oval 25"/>
          <p:cNvSpPr/>
          <p:nvPr/>
        </p:nvSpPr>
        <p:spPr>
          <a:xfrm>
            <a:off x="3933653" y="129515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1012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2701124" y="2531570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X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50275" y="26060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903764" y="2146726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3536148" y="2129880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Oval 25"/>
          <p:cNvSpPr/>
          <p:nvPr/>
        </p:nvSpPr>
        <p:spPr>
          <a:xfrm>
            <a:off x="3933653" y="129515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536863" y="3450534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Oval 9"/>
          <p:cNvSpPr/>
          <p:nvPr/>
        </p:nvSpPr>
        <p:spPr>
          <a:xfrm>
            <a:off x="3734113" y="3909886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G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026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Binary Tree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90157" y="2121255"/>
            <a:ext cx="3636674" cy="3584232"/>
            <a:chOff x="4098475" y="1991382"/>
            <a:chExt cx="4019975" cy="3962006"/>
          </a:xfrm>
        </p:grpSpPr>
        <p:grpSp>
          <p:nvGrpSpPr>
            <p:cNvPr id="4" name="Group 3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4358" y="2619982"/>
              <a:ext cx="16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3600" i="1" dirty="0">
                <a:latin typeface="Courier"/>
                <a:cs typeface="Courier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4098475" y="42998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6819637" y="45532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5787" y="2070588"/>
            <a:ext cx="5665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tring value;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left;</a:t>
            </a: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right;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3862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24344" y="1056449"/>
            <a:ext cx="5388773" cy="404773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88723" y="1329462"/>
            <a:ext cx="47558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0" b="92900" l="5300" r="95700">
                        <a14:foregroundMark x1="76900" y1="13300" x2="75000" y2="8900"/>
                        <a14:foregroundMark x1="50700" y1="18800" x2="51700" y2="14800"/>
                        <a14:foregroundMark x1="58600" y1="41000" x2="53200" y2="44500"/>
                        <a14:foregroundMark x1="80900" y1="37600" x2="74000" y2="42500"/>
                        <a14:foregroundMark x1="57200" y1="17800" x2="64600" y2="37100"/>
                        <a14:foregroundMark x1="70500" y1="8400" x2="66600" y2="17800"/>
                        <a14:foregroundMark x1="66600" y1="20300" x2="69500" y2="4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3002" y="3964642"/>
            <a:ext cx="2401954" cy="240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769" y="1234501"/>
            <a:ext cx="47558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2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rgbClr val="558ED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558ED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558ED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232528" y="497169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1458" y="50310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00486" y="5885700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4397" y="542084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769" y="1234501"/>
            <a:ext cx="47558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4851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232528" y="497169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1458" y="50310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00486" y="5885700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4397" y="542084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03927" y="4969783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12857" y="502913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1885" y="5883787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15796" y="5418935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8769" y="1234501"/>
            <a:ext cx="47558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7068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232528" y="497169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1458" y="50310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00486" y="5885700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4397" y="542084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03927" y="4969783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12857" y="502913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1885" y="5883787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15796" y="5418935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115978" y="4979741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24908" y="503909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83936" y="5893745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27847" y="5428893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8769" y="1234501"/>
            <a:ext cx="47558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12132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232528" y="497169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1458" y="50310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00486" y="5885700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4397" y="542084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03927" y="4969783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12857" y="502913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1885" y="5883787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15796" y="5418935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115978" y="4979741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24908" y="503909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83936" y="5893745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27847" y="5428893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30565" y="1804223"/>
            <a:ext cx="5008948" cy="60542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8769" y="1234501"/>
            <a:ext cx="47558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50" name="Straight Connector 49"/>
          <p:cNvCxnSpPr>
            <a:stCxn id="49" idx="1"/>
            <a:endCxn id="4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>
            <a:endCxn id="4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2" name="Rectangle 5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0426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232528" y="497169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1458" y="50310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00486" y="5885700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4397" y="542084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03927" y="4969783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12857" y="502913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1885" y="5883787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15796" y="5418935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115978" y="4979741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24908" y="503909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83936" y="5893745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0x9012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27847" y="5428893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951744" y="4744249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8" name="Straight Connector 47"/>
          <p:cNvCxnSpPr>
            <a:stCxn id="47" idx="1"/>
            <a:endCxn id="47" idx="3"/>
          </p:cNvCxnSpPr>
          <p:nvPr/>
        </p:nvCxnSpPr>
        <p:spPr bwMode="auto">
          <a:xfrm>
            <a:off x="6951744" y="5349629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endCxn id="47" idx="2"/>
          </p:cNvCxnSpPr>
          <p:nvPr/>
        </p:nvCxnSpPr>
        <p:spPr bwMode="auto">
          <a:xfrm flipH="1">
            <a:off x="7598635" y="5361499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>
          <a:xfrm>
            <a:off x="7399027" y="4795503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G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82188" y="601244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0x9012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30565" y="1804223"/>
            <a:ext cx="5008948" cy="60542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769" y="1234501"/>
            <a:ext cx="47558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55" name="Straight Connector 54"/>
          <p:cNvCxnSpPr>
            <a:stCxn id="54" idx="1"/>
            <a:endCxn id="54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>
            <a:endCxn id="54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Rectangle 56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37535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2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232528" y="497169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1458" y="50310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00486" y="5885700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44397" y="542084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03927" y="4969783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12857" y="502913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1885" y="5883787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15796" y="5418935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951744" y="4744249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8" name="Straight Connector 47"/>
          <p:cNvCxnSpPr>
            <a:stCxn id="47" idx="1"/>
            <a:endCxn id="47" idx="3"/>
          </p:cNvCxnSpPr>
          <p:nvPr/>
        </p:nvCxnSpPr>
        <p:spPr bwMode="auto">
          <a:xfrm>
            <a:off x="6951744" y="5349629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endCxn id="47" idx="2"/>
          </p:cNvCxnSpPr>
          <p:nvPr/>
        </p:nvCxnSpPr>
        <p:spPr bwMode="auto">
          <a:xfrm flipH="1">
            <a:off x="7598635" y="5361499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>
          <a:xfrm>
            <a:off x="7399027" y="4795503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G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82188" y="601244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0x9012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769" y="1234501"/>
            <a:ext cx="47558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233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951744" y="4744249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8" name="Straight Connector 47"/>
          <p:cNvCxnSpPr>
            <a:stCxn id="47" idx="1"/>
            <a:endCxn id="47" idx="3"/>
          </p:cNvCxnSpPr>
          <p:nvPr/>
        </p:nvCxnSpPr>
        <p:spPr bwMode="auto">
          <a:xfrm>
            <a:off x="6951744" y="5349629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>
            <a:endCxn id="47" idx="2"/>
          </p:cNvCxnSpPr>
          <p:nvPr/>
        </p:nvCxnSpPr>
        <p:spPr bwMode="auto">
          <a:xfrm flipH="1">
            <a:off x="7598635" y="5361499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>
          <a:xfrm>
            <a:off x="7399027" y="4795503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G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82188" y="601244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0x9012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8769" y="1234501"/>
            <a:ext cx="47558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3279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88723" y="1329462"/>
            <a:ext cx="50329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dirty="0" smtClean="0">
                <a:latin typeface="Courier"/>
                <a:cs typeface="Courier"/>
              </a:rPr>
              <a:t>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0296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Tree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352294" y="3131374"/>
            <a:ext cx="3853145" cy="3310058"/>
            <a:chOff x="3786285" y="1991382"/>
            <a:chExt cx="4664064" cy="3979355"/>
          </a:xfrm>
        </p:grpSpPr>
        <p:grpSp>
          <p:nvGrpSpPr>
            <p:cNvPr id="4" name="Group 3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3517412" y="3208954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4358" y="2619982"/>
              <a:ext cx="16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3600" i="1" dirty="0">
                <a:latin typeface="Courier"/>
                <a:cs typeface="Courier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786285" y="4336485"/>
              <a:ext cx="1298814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7151535" y="4570567"/>
              <a:ext cx="1298814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70880" y="1031607"/>
            <a:ext cx="7310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tring value;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Vector&lt;Tree *&gt; children;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4" name="Freeform 13"/>
          <p:cNvSpPr/>
          <p:nvPr/>
        </p:nvSpPr>
        <p:spPr>
          <a:xfrm>
            <a:off x="4210165" y="4540385"/>
            <a:ext cx="133641" cy="1344601"/>
          </a:xfrm>
          <a:custGeom>
            <a:avLst/>
            <a:gdLst>
              <a:gd name="connsiteX0" fmla="*/ 162494 w 162494"/>
              <a:gd name="connsiteY0" fmla="*/ 0 h 1486321"/>
              <a:gd name="connsiteX1" fmla="*/ 133631 w 162494"/>
              <a:gd name="connsiteY1" fmla="*/ 72152 h 1486321"/>
              <a:gd name="connsiteX2" fmla="*/ 133631 w 162494"/>
              <a:gd name="connsiteY2" fmla="*/ 490631 h 1486321"/>
              <a:gd name="connsiteX3" fmla="*/ 104769 w 162494"/>
              <a:gd name="connsiteY3" fmla="*/ 880249 h 1486321"/>
              <a:gd name="connsiteX4" fmla="*/ 90337 w 162494"/>
              <a:gd name="connsiteY4" fmla="*/ 923540 h 1486321"/>
              <a:gd name="connsiteX5" fmla="*/ 75906 w 162494"/>
              <a:gd name="connsiteY5" fmla="*/ 995691 h 1486321"/>
              <a:gd name="connsiteX6" fmla="*/ 47044 w 162494"/>
              <a:gd name="connsiteY6" fmla="*/ 1082273 h 1486321"/>
              <a:gd name="connsiteX7" fmla="*/ 32612 w 162494"/>
              <a:gd name="connsiteY7" fmla="*/ 1125564 h 1486321"/>
              <a:gd name="connsiteX8" fmla="*/ 3750 w 162494"/>
              <a:gd name="connsiteY8" fmla="*/ 1168855 h 1486321"/>
              <a:gd name="connsiteX9" fmla="*/ 3750 w 162494"/>
              <a:gd name="connsiteY9" fmla="*/ 1486321 h 14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494" h="1486321">
                <a:moveTo>
                  <a:pt x="162494" y="0"/>
                </a:moveTo>
                <a:cubicBezTo>
                  <a:pt x="152873" y="24051"/>
                  <a:pt x="138711" y="46751"/>
                  <a:pt x="133631" y="72152"/>
                </a:cubicBezTo>
                <a:cubicBezTo>
                  <a:pt x="105189" y="214351"/>
                  <a:pt x="125943" y="344567"/>
                  <a:pt x="133631" y="490631"/>
                </a:cubicBezTo>
                <a:cubicBezTo>
                  <a:pt x="124251" y="706350"/>
                  <a:pt x="144999" y="739453"/>
                  <a:pt x="104769" y="880249"/>
                </a:cubicBezTo>
                <a:cubicBezTo>
                  <a:pt x="100590" y="894875"/>
                  <a:pt x="94027" y="908783"/>
                  <a:pt x="90337" y="923540"/>
                </a:cubicBezTo>
                <a:cubicBezTo>
                  <a:pt x="84388" y="947334"/>
                  <a:pt x="82360" y="972029"/>
                  <a:pt x="75906" y="995691"/>
                </a:cubicBezTo>
                <a:cubicBezTo>
                  <a:pt x="67901" y="1025041"/>
                  <a:pt x="56665" y="1053412"/>
                  <a:pt x="47044" y="1082273"/>
                </a:cubicBezTo>
                <a:cubicBezTo>
                  <a:pt x="42234" y="1096703"/>
                  <a:pt x="41050" y="1112908"/>
                  <a:pt x="32612" y="1125564"/>
                </a:cubicBezTo>
                <a:cubicBezTo>
                  <a:pt x="22991" y="1139994"/>
                  <a:pt x="5133" y="1151567"/>
                  <a:pt x="3750" y="1168855"/>
                </a:cubicBezTo>
                <a:cubicBezTo>
                  <a:pt x="-4689" y="1274340"/>
                  <a:pt x="3750" y="1380499"/>
                  <a:pt x="3750" y="1486321"/>
                </a:cubicBezTo>
              </a:path>
            </a:pathLst>
          </a:custGeom>
          <a:ln w="76200" cmpd="sng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605124" y="5151618"/>
            <a:ext cx="478920" cy="1399739"/>
          </a:xfrm>
          <a:custGeom>
            <a:avLst/>
            <a:gdLst>
              <a:gd name="connsiteX0" fmla="*/ 363470 w 478920"/>
              <a:gd name="connsiteY0" fmla="*/ 14430 h 1399739"/>
              <a:gd name="connsiteX1" fmla="*/ 291313 w 478920"/>
              <a:gd name="connsiteY1" fmla="*/ 28860 h 1399739"/>
              <a:gd name="connsiteX2" fmla="*/ 291313 w 478920"/>
              <a:gd name="connsiteY2" fmla="*/ 144303 h 1399739"/>
              <a:gd name="connsiteX3" fmla="*/ 334607 w 478920"/>
              <a:gd name="connsiteY3" fmla="*/ 158733 h 1399739"/>
              <a:gd name="connsiteX4" fmla="*/ 392332 w 478920"/>
              <a:gd name="connsiteY4" fmla="*/ 86581 h 1399739"/>
              <a:gd name="connsiteX5" fmla="*/ 377901 w 478920"/>
              <a:gd name="connsiteY5" fmla="*/ 0 h 1399739"/>
              <a:gd name="connsiteX6" fmla="*/ 320176 w 478920"/>
              <a:gd name="connsiteY6" fmla="*/ 14430 h 1399739"/>
              <a:gd name="connsiteX7" fmla="*/ 305745 w 478920"/>
              <a:gd name="connsiteY7" fmla="*/ 129872 h 1399739"/>
              <a:gd name="connsiteX8" fmla="*/ 363470 w 478920"/>
              <a:gd name="connsiteY8" fmla="*/ 57721 h 1399739"/>
              <a:gd name="connsiteX9" fmla="*/ 320176 w 478920"/>
              <a:gd name="connsiteY9" fmla="*/ 43290 h 1399739"/>
              <a:gd name="connsiteX10" fmla="*/ 305745 w 478920"/>
              <a:gd name="connsiteY10" fmla="*/ 115442 h 1399739"/>
              <a:gd name="connsiteX11" fmla="*/ 377901 w 478920"/>
              <a:gd name="connsiteY11" fmla="*/ 101012 h 1399739"/>
              <a:gd name="connsiteX12" fmla="*/ 392332 w 478920"/>
              <a:gd name="connsiteY12" fmla="*/ 57721 h 1399739"/>
              <a:gd name="connsiteX13" fmla="*/ 305745 w 478920"/>
              <a:gd name="connsiteY13" fmla="*/ 43290 h 1399739"/>
              <a:gd name="connsiteX14" fmla="*/ 320176 w 478920"/>
              <a:gd name="connsiteY14" fmla="*/ 101012 h 1399739"/>
              <a:gd name="connsiteX15" fmla="*/ 349038 w 478920"/>
              <a:gd name="connsiteY15" fmla="*/ 57721 h 1399739"/>
              <a:gd name="connsiteX16" fmla="*/ 363470 w 478920"/>
              <a:gd name="connsiteY16" fmla="*/ 14430 h 1399739"/>
              <a:gd name="connsiteX17" fmla="*/ 305745 w 478920"/>
              <a:gd name="connsiteY17" fmla="*/ 28860 h 1399739"/>
              <a:gd name="connsiteX18" fmla="*/ 291313 w 478920"/>
              <a:gd name="connsiteY18" fmla="*/ 115442 h 1399739"/>
              <a:gd name="connsiteX19" fmla="*/ 334607 w 478920"/>
              <a:gd name="connsiteY19" fmla="*/ 101012 h 1399739"/>
              <a:gd name="connsiteX20" fmla="*/ 363470 w 478920"/>
              <a:gd name="connsiteY20" fmla="*/ 259745 h 1399739"/>
              <a:gd name="connsiteX21" fmla="*/ 334607 w 478920"/>
              <a:gd name="connsiteY21" fmla="*/ 764805 h 1399739"/>
              <a:gd name="connsiteX22" fmla="*/ 334607 w 478920"/>
              <a:gd name="connsiteY22" fmla="*/ 1342017 h 1399739"/>
              <a:gd name="connsiteX23" fmla="*/ 377901 w 478920"/>
              <a:gd name="connsiteY23" fmla="*/ 1313157 h 1399739"/>
              <a:gd name="connsiteX24" fmla="*/ 406763 w 478920"/>
              <a:gd name="connsiteY24" fmla="*/ 1269866 h 1399739"/>
              <a:gd name="connsiteX25" fmla="*/ 478920 w 478920"/>
              <a:gd name="connsiteY25" fmla="*/ 1197714 h 1399739"/>
              <a:gd name="connsiteX26" fmla="*/ 421195 w 478920"/>
              <a:gd name="connsiteY26" fmla="*/ 1284296 h 1399739"/>
              <a:gd name="connsiteX27" fmla="*/ 334607 w 478920"/>
              <a:gd name="connsiteY27" fmla="*/ 1399739 h 1399739"/>
              <a:gd name="connsiteX28" fmla="*/ 175863 w 478920"/>
              <a:gd name="connsiteY28" fmla="*/ 1356448 h 1399739"/>
              <a:gd name="connsiteX29" fmla="*/ 132570 w 478920"/>
              <a:gd name="connsiteY29" fmla="*/ 1342017 h 1399739"/>
              <a:gd name="connsiteX30" fmla="*/ 45982 w 478920"/>
              <a:gd name="connsiteY30" fmla="*/ 1298727 h 1399739"/>
              <a:gd name="connsiteX31" fmla="*/ 2688 w 478920"/>
              <a:gd name="connsiteY31" fmla="*/ 1269866 h 1399739"/>
              <a:gd name="connsiteX32" fmla="*/ 31551 w 478920"/>
              <a:gd name="connsiteY32" fmla="*/ 1298727 h 13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78920" h="1399739">
                <a:moveTo>
                  <a:pt x="363470" y="14430"/>
                </a:moveTo>
                <a:cubicBezTo>
                  <a:pt x="339418" y="19240"/>
                  <a:pt x="311722" y="15255"/>
                  <a:pt x="291313" y="28860"/>
                </a:cubicBezTo>
                <a:cubicBezTo>
                  <a:pt x="262677" y="47949"/>
                  <a:pt x="284296" y="133779"/>
                  <a:pt x="291313" y="144303"/>
                </a:cubicBezTo>
                <a:cubicBezTo>
                  <a:pt x="299751" y="156960"/>
                  <a:pt x="320176" y="153923"/>
                  <a:pt x="334607" y="158733"/>
                </a:cubicBezTo>
                <a:cubicBezTo>
                  <a:pt x="348957" y="144384"/>
                  <a:pt x="390056" y="107061"/>
                  <a:pt x="392332" y="86581"/>
                </a:cubicBezTo>
                <a:cubicBezTo>
                  <a:pt x="395563" y="57502"/>
                  <a:pt x="382711" y="28860"/>
                  <a:pt x="377901" y="0"/>
                </a:cubicBezTo>
                <a:cubicBezTo>
                  <a:pt x="358659" y="4810"/>
                  <a:pt x="336679" y="3429"/>
                  <a:pt x="320176" y="14430"/>
                </a:cubicBezTo>
                <a:cubicBezTo>
                  <a:pt x="271462" y="46904"/>
                  <a:pt x="296744" y="84871"/>
                  <a:pt x="305745" y="129872"/>
                </a:cubicBezTo>
                <a:cubicBezTo>
                  <a:pt x="319116" y="120958"/>
                  <a:pt x="380896" y="92572"/>
                  <a:pt x="363470" y="57721"/>
                </a:cubicBezTo>
                <a:cubicBezTo>
                  <a:pt x="356667" y="44115"/>
                  <a:pt x="334607" y="48100"/>
                  <a:pt x="320176" y="43290"/>
                </a:cubicBezTo>
                <a:cubicBezTo>
                  <a:pt x="314070" y="49395"/>
                  <a:pt x="249542" y="96709"/>
                  <a:pt x="305745" y="115442"/>
                </a:cubicBezTo>
                <a:cubicBezTo>
                  <a:pt x="329015" y="123198"/>
                  <a:pt x="353849" y="105822"/>
                  <a:pt x="377901" y="101012"/>
                </a:cubicBezTo>
                <a:cubicBezTo>
                  <a:pt x="382711" y="86582"/>
                  <a:pt x="397982" y="71844"/>
                  <a:pt x="392332" y="57721"/>
                </a:cubicBezTo>
                <a:cubicBezTo>
                  <a:pt x="372584" y="8356"/>
                  <a:pt x="333740" y="33959"/>
                  <a:pt x="305745" y="43290"/>
                </a:cubicBezTo>
                <a:cubicBezTo>
                  <a:pt x="310555" y="62531"/>
                  <a:pt x="301361" y="94740"/>
                  <a:pt x="320176" y="101012"/>
                </a:cubicBezTo>
                <a:cubicBezTo>
                  <a:pt x="336629" y="106496"/>
                  <a:pt x="341281" y="73233"/>
                  <a:pt x="349038" y="57721"/>
                </a:cubicBezTo>
                <a:cubicBezTo>
                  <a:pt x="355841" y="44116"/>
                  <a:pt x="376127" y="22867"/>
                  <a:pt x="363470" y="14430"/>
                </a:cubicBezTo>
                <a:cubicBezTo>
                  <a:pt x="346967" y="3428"/>
                  <a:pt x="324987" y="24050"/>
                  <a:pt x="305745" y="28860"/>
                </a:cubicBezTo>
                <a:cubicBezTo>
                  <a:pt x="285448" y="49155"/>
                  <a:pt x="240652" y="77449"/>
                  <a:pt x="291313" y="115442"/>
                </a:cubicBezTo>
                <a:cubicBezTo>
                  <a:pt x="303483" y="124569"/>
                  <a:pt x="320176" y="105822"/>
                  <a:pt x="334607" y="101012"/>
                </a:cubicBezTo>
                <a:cubicBezTo>
                  <a:pt x="339298" y="124467"/>
                  <a:pt x="363470" y="241288"/>
                  <a:pt x="363470" y="259745"/>
                </a:cubicBezTo>
                <a:cubicBezTo>
                  <a:pt x="363470" y="588267"/>
                  <a:pt x="364149" y="558019"/>
                  <a:pt x="334607" y="764805"/>
                </a:cubicBezTo>
                <a:cubicBezTo>
                  <a:pt x="329596" y="875037"/>
                  <a:pt x="303365" y="1217057"/>
                  <a:pt x="334607" y="1342017"/>
                </a:cubicBezTo>
                <a:cubicBezTo>
                  <a:pt x="338814" y="1358843"/>
                  <a:pt x="363470" y="1322777"/>
                  <a:pt x="377901" y="1313157"/>
                </a:cubicBezTo>
                <a:cubicBezTo>
                  <a:pt x="387522" y="1298727"/>
                  <a:pt x="395342" y="1282918"/>
                  <a:pt x="406763" y="1269866"/>
                </a:cubicBezTo>
                <a:cubicBezTo>
                  <a:pt x="429162" y="1244269"/>
                  <a:pt x="478920" y="1197714"/>
                  <a:pt x="478920" y="1197714"/>
                </a:cubicBezTo>
                <a:cubicBezTo>
                  <a:pt x="451319" y="1280507"/>
                  <a:pt x="484253" y="1203226"/>
                  <a:pt x="421195" y="1284296"/>
                </a:cubicBezTo>
                <a:cubicBezTo>
                  <a:pt x="306973" y="1431144"/>
                  <a:pt x="407198" y="1327153"/>
                  <a:pt x="334607" y="1399739"/>
                </a:cubicBezTo>
                <a:cubicBezTo>
                  <a:pt x="232625" y="1379343"/>
                  <a:pt x="285712" y="1393062"/>
                  <a:pt x="175863" y="1356448"/>
                </a:cubicBezTo>
                <a:cubicBezTo>
                  <a:pt x="161432" y="1351638"/>
                  <a:pt x="145227" y="1350454"/>
                  <a:pt x="132570" y="1342017"/>
                </a:cubicBezTo>
                <a:cubicBezTo>
                  <a:pt x="76619" y="1304720"/>
                  <a:pt x="105730" y="1318641"/>
                  <a:pt x="45982" y="1298727"/>
                </a:cubicBezTo>
                <a:cubicBezTo>
                  <a:pt x="31551" y="1289107"/>
                  <a:pt x="20032" y="1269866"/>
                  <a:pt x="2688" y="1269866"/>
                </a:cubicBezTo>
                <a:cubicBezTo>
                  <a:pt x="-10918" y="1269866"/>
                  <a:pt x="31551" y="1298727"/>
                  <a:pt x="31551" y="1298727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795503" y="4635063"/>
            <a:ext cx="133641" cy="1344601"/>
          </a:xfrm>
          <a:custGeom>
            <a:avLst/>
            <a:gdLst>
              <a:gd name="connsiteX0" fmla="*/ 162494 w 162494"/>
              <a:gd name="connsiteY0" fmla="*/ 0 h 1486321"/>
              <a:gd name="connsiteX1" fmla="*/ 133631 w 162494"/>
              <a:gd name="connsiteY1" fmla="*/ 72152 h 1486321"/>
              <a:gd name="connsiteX2" fmla="*/ 133631 w 162494"/>
              <a:gd name="connsiteY2" fmla="*/ 490631 h 1486321"/>
              <a:gd name="connsiteX3" fmla="*/ 104769 w 162494"/>
              <a:gd name="connsiteY3" fmla="*/ 880249 h 1486321"/>
              <a:gd name="connsiteX4" fmla="*/ 90337 w 162494"/>
              <a:gd name="connsiteY4" fmla="*/ 923540 h 1486321"/>
              <a:gd name="connsiteX5" fmla="*/ 75906 w 162494"/>
              <a:gd name="connsiteY5" fmla="*/ 995691 h 1486321"/>
              <a:gd name="connsiteX6" fmla="*/ 47044 w 162494"/>
              <a:gd name="connsiteY6" fmla="*/ 1082273 h 1486321"/>
              <a:gd name="connsiteX7" fmla="*/ 32612 w 162494"/>
              <a:gd name="connsiteY7" fmla="*/ 1125564 h 1486321"/>
              <a:gd name="connsiteX8" fmla="*/ 3750 w 162494"/>
              <a:gd name="connsiteY8" fmla="*/ 1168855 h 1486321"/>
              <a:gd name="connsiteX9" fmla="*/ 3750 w 162494"/>
              <a:gd name="connsiteY9" fmla="*/ 1486321 h 14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494" h="1486321">
                <a:moveTo>
                  <a:pt x="162494" y="0"/>
                </a:moveTo>
                <a:cubicBezTo>
                  <a:pt x="152873" y="24051"/>
                  <a:pt x="138711" y="46751"/>
                  <a:pt x="133631" y="72152"/>
                </a:cubicBezTo>
                <a:cubicBezTo>
                  <a:pt x="105189" y="214351"/>
                  <a:pt x="125943" y="344567"/>
                  <a:pt x="133631" y="490631"/>
                </a:cubicBezTo>
                <a:cubicBezTo>
                  <a:pt x="124251" y="706350"/>
                  <a:pt x="144999" y="739453"/>
                  <a:pt x="104769" y="880249"/>
                </a:cubicBezTo>
                <a:cubicBezTo>
                  <a:pt x="100590" y="894875"/>
                  <a:pt x="94027" y="908783"/>
                  <a:pt x="90337" y="923540"/>
                </a:cubicBezTo>
                <a:cubicBezTo>
                  <a:pt x="84388" y="947334"/>
                  <a:pt x="82360" y="972029"/>
                  <a:pt x="75906" y="995691"/>
                </a:cubicBezTo>
                <a:cubicBezTo>
                  <a:pt x="67901" y="1025041"/>
                  <a:pt x="56665" y="1053412"/>
                  <a:pt x="47044" y="1082273"/>
                </a:cubicBezTo>
                <a:cubicBezTo>
                  <a:pt x="42234" y="1096703"/>
                  <a:pt x="41050" y="1112908"/>
                  <a:pt x="32612" y="1125564"/>
                </a:cubicBezTo>
                <a:cubicBezTo>
                  <a:pt x="22991" y="1139994"/>
                  <a:pt x="5133" y="1151567"/>
                  <a:pt x="3750" y="1168855"/>
                </a:cubicBezTo>
                <a:cubicBezTo>
                  <a:pt x="-4689" y="1274340"/>
                  <a:pt x="3750" y="1380499"/>
                  <a:pt x="3750" y="1486321"/>
                </a:cubicBezTo>
              </a:path>
            </a:pathLst>
          </a:custGeom>
          <a:ln w="76200" cmpd="sng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0647" y="481972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…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6888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769" y="1234501"/>
            <a:ext cx="50329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dirty="0" smtClean="0">
                <a:latin typeface="Courier"/>
                <a:cs typeface="Courier"/>
              </a:rPr>
              <a:t>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30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232528" y="497169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458" y="50310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05650" y="5885700"/>
            <a:ext cx="1709214" cy="462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m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ain.root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44397" y="542084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8769" y="1234501"/>
            <a:ext cx="50329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dirty="0" smtClean="0">
                <a:latin typeface="Courier"/>
                <a:cs typeface="Courier"/>
              </a:rPr>
              <a:t>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315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51988" y="1970451"/>
            <a:ext cx="522260" cy="557899"/>
          </a:xfrm>
          <a:prstGeom prst="rect">
            <a:avLst/>
          </a:prstGeom>
          <a:solidFill>
            <a:srgbClr val="C6D9F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232528" y="497169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458" y="50310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05650" y="5885700"/>
            <a:ext cx="1709214" cy="462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m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ain.root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44397" y="542084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156457" y="4969783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5387" y="502913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29579" y="5883787"/>
            <a:ext cx="1709214" cy="462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 smtClean="0"/>
              <a:t>m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ain.root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-&gt;left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68326" y="5418935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8769" y="1234501"/>
            <a:ext cx="50329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dirty="0" smtClean="0">
                <a:latin typeface="Courier"/>
                <a:cs typeface="Courier"/>
              </a:rPr>
              <a:t>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8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6575728" y="3750978"/>
            <a:ext cx="522260" cy="557899"/>
          </a:xfrm>
          <a:prstGeom prst="rect">
            <a:avLst/>
          </a:prstGeom>
          <a:solidFill>
            <a:srgbClr val="C6D9F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232528" y="497169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458" y="50310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05650" y="5885700"/>
            <a:ext cx="1709214" cy="462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m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ain.root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44397" y="542084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156457" y="4969783"/>
            <a:ext cx="2828752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5387" y="502913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36404" y="5883787"/>
            <a:ext cx="2506370" cy="462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 smtClean="0"/>
              <a:t>m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ain.root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-&gt;left-&gt;right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68326" y="5418935"/>
            <a:ext cx="27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8769" y="1234501"/>
            <a:ext cx="50329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dirty="0" smtClean="0">
                <a:latin typeface="Courier"/>
                <a:cs typeface="Courier"/>
              </a:rPr>
              <a:t>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2308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6575728" y="3750978"/>
            <a:ext cx="522260" cy="557899"/>
          </a:xfrm>
          <a:prstGeom prst="rect">
            <a:avLst/>
          </a:prstGeom>
          <a:solidFill>
            <a:srgbClr val="C6D9F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232528" y="497169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458" y="50310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05650" y="5885700"/>
            <a:ext cx="1709214" cy="462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m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ain.root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44397" y="542084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156457" y="4969783"/>
            <a:ext cx="2828752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5387" y="502913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36404" y="5883787"/>
            <a:ext cx="2506370" cy="462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 smtClean="0"/>
              <a:t>m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ain.root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-&gt;left-&gt;right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68326" y="5418935"/>
            <a:ext cx="27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0565" y="1804223"/>
            <a:ext cx="5008948" cy="60542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8769" y="1234501"/>
            <a:ext cx="50329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dirty="0" smtClean="0">
                <a:latin typeface="Courier"/>
                <a:cs typeface="Courier"/>
              </a:rPr>
              <a:t>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4347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6575728" y="3750978"/>
            <a:ext cx="522260" cy="557899"/>
          </a:xfrm>
          <a:prstGeom prst="rect">
            <a:avLst/>
          </a:prstGeom>
          <a:solidFill>
            <a:srgbClr val="C6D9F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232528" y="497169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1458" y="503104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05650" y="5885700"/>
            <a:ext cx="1709214" cy="462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/>
              <a:t>m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ain.root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44397" y="542084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156457" y="4969783"/>
            <a:ext cx="2828752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5387" y="502913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err="1" smtClean="0">
                <a:solidFill>
                  <a:srgbClr val="0000FF"/>
                </a:solidFill>
              </a:rPr>
              <a:t>addRandLeaf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36404" y="5883787"/>
            <a:ext cx="2506370" cy="462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 smtClean="0"/>
              <a:t>m</a:t>
            </a: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ain.root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-&gt;left-&gt;right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68326" y="5418935"/>
            <a:ext cx="279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51744" y="4744249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3" name="Straight Connector 42"/>
          <p:cNvCxnSpPr>
            <a:stCxn id="42" idx="1"/>
            <a:endCxn id="42" idx="3"/>
          </p:cNvCxnSpPr>
          <p:nvPr/>
        </p:nvCxnSpPr>
        <p:spPr bwMode="auto">
          <a:xfrm>
            <a:off x="6951744" y="5349629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endCxn id="42" idx="2"/>
          </p:cNvCxnSpPr>
          <p:nvPr/>
        </p:nvCxnSpPr>
        <p:spPr bwMode="auto">
          <a:xfrm flipH="1">
            <a:off x="7598635" y="5361499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ectangle 44"/>
          <p:cNvSpPr/>
          <p:nvPr/>
        </p:nvSpPr>
        <p:spPr>
          <a:xfrm>
            <a:off x="7399027" y="4795503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G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282188" y="601244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0x9012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6931553" y="4364537"/>
            <a:ext cx="213913" cy="324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ounded Rectangle 49"/>
          <p:cNvSpPr/>
          <p:nvPr/>
        </p:nvSpPr>
        <p:spPr>
          <a:xfrm>
            <a:off x="130565" y="1804223"/>
            <a:ext cx="5008948" cy="605425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8769" y="1234501"/>
            <a:ext cx="50329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dirty="0" smtClean="0">
                <a:latin typeface="Courier"/>
                <a:cs typeface="Courier"/>
              </a:rPr>
              <a:t>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5093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503195" y="2645273"/>
            <a:ext cx="295095" cy="4053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6598492" y="2682662"/>
            <a:ext cx="238365" cy="299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le 11"/>
          <p:cNvSpPr/>
          <p:nvPr/>
        </p:nvSpPr>
        <p:spPr>
          <a:xfrm>
            <a:off x="6468901" y="1341331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 bwMode="auto">
          <a:xfrm>
            <a:off x="6468901" y="1946711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endCxn id="12" idx="2"/>
          </p:cNvCxnSpPr>
          <p:nvPr/>
        </p:nvCxnSpPr>
        <p:spPr bwMode="auto">
          <a:xfrm flipH="1">
            <a:off x="7115792" y="1958581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6916184" y="1392585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73520" y="311994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Connector 19"/>
          <p:cNvCxnSpPr>
            <a:stCxn id="19" idx="1"/>
            <a:endCxn id="19" idx="3"/>
          </p:cNvCxnSpPr>
          <p:nvPr/>
        </p:nvCxnSpPr>
        <p:spPr bwMode="auto">
          <a:xfrm>
            <a:off x="5873520" y="372532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endCxn id="19" idx="2"/>
          </p:cNvCxnSpPr>
          <p:nvPr/>
        </p:nvCxnSpPr>
        <p:spPr bwMode="auto">
          <a:xfrm flipH="1">
            <a:off x="6520411" y="373719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6320803" y="317120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X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75908" y="3131816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 bwMode="auto">
          <a:xfrm>
            <a:off x="7475908" y="3737196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endCxn id="23" idx="2"/>
          </p:cNvCxnSpPr>
          <p:nvPr/>
        </p:nvCxnSpPr>
        <p:spPr bwMode="auto">
          <a:xfrm flipH="1">
            <a:off x="8122799" y="3749066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7923191" y="3183070"/>
            <a:ext cx="4155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M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502606" y="935832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7487" y="272631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0x3464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23144" y="2688794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0x7531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951744" y="4744249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3" name="Straight Connector 42"/>
          <p:cNvCxnSpPr>
            <a:stCxn id="42" idx="1"/>
            <a:endCxn id="42" idx="3"/>
          </p:cNvCxnSpPr>
          <p:nvPr/>
        </p:nvCxnSpPr>
        <p:spPr bwMode="auto">
          <a:xfrm>
            <a:off x="6951744" y="5349629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endCxn id="42" idx="2"/>
          </p:cNvCxnSpPr>
          <p:nvPr/>
        </p:nvCxnSpPr>
        <p:spPr bwMode="auto">
          <a:xfrm flipH="1">
            <a:off x="7598635" y="5361499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ectangle 44"/>
          <p:cNvSpPr/>
          <p:nvPr/>
        </p:nvSpPr>
        <p:spPr>
          <a:xfrm>
            <a:off x="7399027" y="4795503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>
                <a:latin typeface="Courier"/>
                <a:cs typeface="Courier"/>
              </a:rPr>
              <a:t>G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282188" y="6012447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0x9012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6931553" y="4364537"/>
            <a:ext cx="213913" cy="3241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128769" y="1234501"/>
            <a:ext cx="50329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dirty="0" smtClean="0">
                <a:latin typeface="Courier"/>
                <a:cs typeface="Courier"/>
              </a:rPr>
              <a:t>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7649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&amp; Pointers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607003" y="448168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1033" y="1587099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5641" y="355559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Trie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193" y="440013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2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&amp; Pointers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607003" y="4481689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1033" y="1587099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5641" y="3555595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Trie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146" y="378288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19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  <p:pic>
        <p:nvPicPr>
          <p:cNvPr id="4098" name="Picture 2" descr="C:\Users\Chris\Desktop\dumbledor\epi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433" y="0"/>
            <a:ext cx="7988203" cy="68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2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087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  <p:pic>
        <p:nvPicPr>
          <p:cNvPr id="7170" name="Picture 2" descr="C:\Users\Chris\Desktop\dumbledor\epic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12363"/>
            <a:ext cx="9234505" cy="61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2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  <p:pic>
        <p:nvPicPr>
          <p:cNvPr id="6146" name="Picture 2" descr="C:\Users\Chris\Desktop\dumbledor\epic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9321"/>
            <a:ext cx="9198441" cy="611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41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5" y="0"/>
            <a:ext cx="816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  <p:pic>
        <p:nvPicPr>
          <p:cNvPr id="8194" name="Picture 2" descr="C:\Users\Chris\Desktop\dumbledor\epic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8059"/>
            <a:ext cx="9246375" cy="61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54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come Dumbledore knows everything?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684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images.wikia.com/harrypotter/images/e/e7/Pensie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725" y="809199"/>
            <a:ext cx="5765262" cy="60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8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evercurious.com/wp-content/uploads/2010/01/dumbledore_pensie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90830" y="691174"/>
            <a:ext cx="14613324" cy="61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 Demo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856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54738" y="3583632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94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594122" y="557089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46522" y="579949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Beyonce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3673" y="4330168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03838" y="4365071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476135" y="4473953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190135" y="3471565"/>
            <a:ext cx="2286000" cy="990600"/>
            <a:chOff x="1351935" y="3166765"/>
            <a:chExt cx="2286000" cy="990600"/>
          </a:xfrm>
        </p:grpSpPr>
        <p:sp>
          <p:nvSpPr>
            <p:cNvPr id="24" name="Rectangle 23"/>
            <p:cNvSpPr/>
            <p:nvPr/>
          </p:nvSpPr>
          <p:spPr>
            <a:xfrm>
              <a:off x="1351935" y="3166765"/>
              <a:ext cx="22860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04335" y="339536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Singer?</a:t>
              </a:r>
              <a:endParaRPr lang="en-US" sz="2400" b="1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08115" y="5467091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8115" y="5765808"/>
            <a:ext cx="224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295400" y="4473953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291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Slowly!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676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42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54738" y="3583632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08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3390" y="0"/>
            <a:ext cx="11205456" cy="70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1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54738" y="3583632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5801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54738" y="3583632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4268214" y="518087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89352" y="5445339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Beyonce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8122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54738" y="3583632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4268214" y="518087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89352" y="5445339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Beyonce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35225" y="4729805"/>
            <a:ext cx="2286000" cy="990600"/>
            <a:chOff x="1351935" y="3166765"/>
            <a:chExt cx="2286000" cy="990600"/>
          </a:xfrm>
        </p:grpSpPr>
        <p:sp>
          <p:nvSpPr>
            <p:cNvPr id="18" name="Rectangle 17"/>
            <p:cNvSpPr/>
            <p:nvPr/>
          </p:nvSpPr>
          <p:spPr>
            <a:xfrm>
              <a:off x="1351935" y="3166765"/>
              <a:ext cx="22860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04335" y="339536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Singer?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2774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82342" y="4007177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54738" y="3583632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4268214" y="518087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89352" y="5445339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Beyonce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5225" y="4729805"/>
            <a:ext cx="2286000" cy="990600"/>
            <a:chOff x="1351935" y="3166765"/>
            <a:chExt cx="2286000" cy="990600"/>
          </a:xfrm>
        </p:grpSpPr>
        <p:sp>
          <p:nvSpPr>
            <p:cNvPr id="19" name="Rectangle 18"/>
            <p:cNvSpPr/>
            <p:nvPr/>
          </p:nvSpPr>
          <p:spPr>
            <a:xfrm>
              <a:off x="1351935" y="3166765"/>
              <a:ext cx="22860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04335" y="339536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Singer?</a:t>
              </a:r>
              <a:endParaRPr lang="en-US" sz="24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198338" y="5187849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59862" y="5631480"/>
            <a:ext cx="1453826" cy="1849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486915" y="4202046"/>
            <a:ext cx="566516" cy="5035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565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82342" y="4007177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54738" y="3583632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  <p:sp>
        <p:nvSpPr>
          <p:cNvPr id="16" name="Rectangle 15"/>
          <p:cNvSpPr/>
          <p:nvPr/>
        </p:nvSpPr>
        <p:spPr>
          <a:xfrm>
            <a:off x="4268214" y="518087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89352" y="5445339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Beyonce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5225" y="4729805"/>
            <a:ext cx="2286000" cy="990600"/>
            <a:chOff x="1351935" y="3166765"/>
            <a:chExt cx="2286000" cy="990600"/>
          </a:xfrm>
        </p:grpSpPr>
        <p:sp>
          <p:nvSpPr>
            <p:cNvPr id="19" name="Rectangle 18"/>
            <p:cNvSpPr/>
            <p:nvPr/>
          </p:nvSpPr>
          <p:spPr>
            <a:xfrm>
              <a:off x="1351935" y="3166765"/>
              <a:ext cx="22860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04335" y="339536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Singer?</a:t>
              </a:r>
              <a:endParaRPr lang="en-US" sz="24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198338" y="5187849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59862" y="5631480"/>
            <a:ext cx="1453826" cy="1849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486915" y="4202046"/>
            <a:ext cx="566516" cy="5035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sp>
        <p:nvSpPr>
          <p:cNvPr id="2" name="Freeform 1"/>
          <p:cNvSpPr/>
          <p:nvPr/>
        </p:nvSpPr>
        <p:spPr>
          <a:xfrm>
            <a:off x="391695" y="2326556"/>
            <a:ext cx="3727037" cy="2352311"/>
          </a:xfrm>
          <a:custGeom>
            <a:avLst/>
            <a:gdLst>
              <a:gd name="connsiteX0" fmla="*/ 3727037 w 3727037"/>
              <a:gd name="connsiteY0" fmla="*/ 0 h 2352311"/>
              <a:gd name="connsiteX1" fmla="*/ 3703298 w 3727037"/>
              <a:gd name="connsiteY1" fmla="*/ 106832 h 2352311"/>
              <a:gd name="connsiteX2" fmla="*/ 3643950 w 3727037"/>
              <a:gd name="connsiteY2" fmla="*/ 189923 h 2352311"/>
              <a:gd name="connsiteX3" fmla="*/ 3608341 w 3727037"/>
              <a:gd name="connsiteY3" fmla="*/ 225534 h 2352311"/>
              <a:gd name="connsiteX4" fmla="*/ 3572733 w 3727037"/>
              <a:gd name="connsiteY4" fmla="*/ 273015 h 2352311"/>
              <a:gd name="connsiteX5" fmla="*/ 3537124 w 3727037"/>
              <a:gd name="connsiteY5" fmla="*/ 296755 h 2352311"/>
              <a:gd name="connsiteX6" fmla="*/ 3501515 w 3727037"/>
              <a:gd name="connsiteY6" fmla="*/ 332366 h 2352311"/>
              <a:gd name="connsiteX7" fmla="*/ 3465907 w 3727037"/>
              <a:gd name="connsiteY7" fmla="*/ 356106 h 2352311"/>
              <a:gd name="connsiteX8" fmla="*/ 3359081 w 3727037"/>
              <a:gd name="connsiteY8" fmla="*/ 427327 h 2352311"/>
              <a:gd name="connsiteX9" fmla="*/ 3323472 w 3727037"/>
              <a:gd name="connsiteY9" fmla="*/ 451068 h 2352311"/>
              <a:gd name="connsiteX10" fmla="*/ 3275994 w 3727037"/>
              <a:gd name="connsiteY10" fmla="*/ 462938 h 2352311"/>
              <a:gd name="connsiteX11" fmla="*/ 3240385 w 3727037"/>
              <a:gd name="connsiteY11" fmla="*/ 498548 h 2352311"/>
              <a:gd name="connsiteX12" fmla="*/ 3145429 w 3727037"/>
              <a:gd name="connsiteY12" fmla="*/ 522289 h 2352311"/>
              <a:gd name="connsiteX13" fmla="*/ 3109820 w 3727037"/>
              <a:gd name="connsiteY13" fmla="*/ 546029 h 2352311"/>
              <a:gd name="connsiteX14" fmla="*/ 2207735 w 3727037"/>
              <a:gd name="connsiteY14" fmla="*/ 557899 h 2352311"/>
              <a:gd name="connsiteX15" fmla="*/ 2112779 w 3727037"/>
              <a:gd name="connsiteY15" fmla="*/ 581640 h 2352311"/>
              <a:gd name="connsiteX16" fmla="*/ 1436215 w 3727037"/>
              <a:gd name="connsiteY16" fmla="*/ 593510 h 2352311"/>
              <a:gd name="connsiteX17" fmla="*/ 1364998 w 3727037"/>
              <a:gd name="connsiteY17" fmla="*/ 605380 h 2352311"/>
              <a:gd name="connsiteX18" fmla="*/ 1258172 w 3727037"/>
              <a:gd name="connsiteY18" fmla="*/ 640991 h 2352311"/>
              <a:gd name="connsiteX19" fmla="*/ 1139476 w 3727037"/>
              <a:gd name="connsiteY19" fmla="*/ 688471 h 2352311"/>
              <a:gd name="connsiteX20" fmla="*/ 1080128 w 3727037"/>
              <a:gd name="connsiteY20" fmla="*/ 700341 h 2352311"/>
              <a:gd name="connsiteX21" fmla="*/ 985172 w 3727037"/>
              <a:gd name="connsiteY21" fmla="*/ 759692 h 2352311"/>
              <a:gd name="connsiteX22" fmla="*/ 961433 w 3727037"/>
              <a:gd name="connsiteY22" fmla="*/ 783433 h 2352311"/>
              <a:gd name="connsiteX23" fmla="*/ 902085 w 3727037"/>
              <a:gd name="connsiteY23" fmla="*/ 807173 h 2352311"/>
              <a:gd name="connsiteX24" fmla="*/ 842738 w 3727037"/>
              <a:gd name="connsiteY24" fmla="*/ 866524 h 2352311"/>
              <a:gd name="connsiteX25" fmla="*/ 664694 w 3727037"/>
              <a:gd name="connsiteY25" fmla="*/ 985226 h 2352311"/>
              <a:gd name="connsiteX26" fmla="*/ 593477 w 3727037"/>
              <a:gd name="connsiteY26" fmla="*/ 1044577 h 2352311"/>
              <a:gd name="connsiteX27" fmla="*/ 545999 w 3727037"/>
              <a:gd name="connsiteY27" fmla="*/ 1080187 h 2352311"/>
              <a:gd name="connsiteX28" fmla="*/ 474782 w 3727037"/>
              <a:gd name="connsiteY28" fmla="*/ 1127668 h 2352311"/>
              <a:gd name="connsiteX29" fmla="*/ 379825 w 3727037"/>
              <a:gd name="connsiteY29" fmla="*/ 1175149 h 2352311"/>
              <a:gd name="connsiteX30" fmla="*/ 344217 w 3727037"/>
              <a:gd name="connsiteY30" fmla="*/ 1210759 h 2352311"/>
              <a:gd name="connsiteX31" fmla="*/ 261130 w 3727037"/>
              <a:gd name="connsiteY31" fmla="*/ 1281981 h 2352311"/>
              <a:gd name="connsiteX32" fmla="*/ 213652 w 3727037"/>
              <a:gd name="connsiteY32" fmla="*/ 1365072 h 2352311"/>
              <a:gd name="connsiteX33" fmla="*/ 201782 w 3727037"/>
              <a:gd name="connsiteY33" fmla="*/ 1412553 h 2352311"/>
              <a:gd name="connsiteX34" fmla="*/ 178043 w 3727037"/>
              <a:gd name="connsiteY34" fmla="*/ 1495644 h 2352311"/>
              <a:gd name="connsiteX35" fmla="*/ 189913 w 3727037"/>
              <a:gd name="connsiteY35" fmla="*/ 2136634 h 2352311"/>
              <a:gd name="connsiteX36" fmla="*/ 213652 w 3727037"/>
              <a:gd name="connsiteY36" fmla="*/ 2207855 h 2352311"/>
              <a:gd name="connsiteX37" fmla="*/ 237391 w 3727037"/>
              <a:gd name="connsiteY37" fmla="*/ 2290946 h 2352311"/>
              <a:gd name="connsiteX38" fmla="*/ 296739 w 3727037"/>
              <a:gd name="connsiteY38" fmla="*/ 2243466 h 2352311"/>
              <a:gd name="connsiteX39" fmla="*/ 308608 w 3727037"/>
              <a:gd name="connsiteY39" fmla="*/ 2207855 h 2352311"/>
              <a:gd name="connsiteX40" fmla="*/ 356086 w 3727037"/>
              <a:gd name="connsiteY40" fmla="*/ 2148504 h 2352311"/>
              <a:gd name="connsiteX41" fmla="*/ 367956 w 3727037"/>
              <a:gd name="connsiteY41" fmla="*/ 2184115 h 2352311"/>
              <a:gd name="connsiteX42" fmla="*/ 320478 w 3727037"/>
              <a:gd name="connsiteY42" fmla="*/ 2255336 h 2352311"/>
              <a:gd name="connsiteX43" fmla="*/ 272999 w 3727037"/>
              <a:gd name="connsiteY43" fmla="*/ 2314687 h 2352311"/>
              <a:gd name="connsiteX44" fmla="*/ 261130 w 3727037"/>
              <a:gd name="connsiteY44" fmla="*/ 2350297 h 2352311"/>
              <a:gd name="connsiteX45" fmla="*/ 130565 w 3727037"/>
              <a:gd name="connsiteY45" fmla="*/ 2338427 h 2352311"/>
              <a:gd name="connsiteX46" fmla="*/ 23739 w 3727037"/>
              <a:gd name="connsiteY46" fmla="*/ 2314687 h 2352311"/>
              <a:gd name="connsiteX47" fmla="*/ 0 w 3727037"/>
              <a:gd name="connsiteY47" fmla="*/ 2290946 h 235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727037" h="2352311">
                <a:moveTo>
                  <a:pt x="3727037" y="0"/>
                </a:moveTo>
                <a:cubicBezTo>
                  <a:pt x="3722479" y="27350"/>
                  <a:pt x="3717907" y="77612"/>
                  <a:pt x="3703298" y="106832"/>
                </a:cubicBezTo>
                <a:cubicBezTo>
                  <a:pt x="3695781" y="121866"/>
                  <a:pt x="3650406" y="182391"/>
                  <a:pt x="3643950" y="189923"/>
                </a:cubicBezTo>
                <a:cubicBezTo>
                  <a:pt x="3633026" y="202669"/>
                  <a:pt x="3619265" y="212788"/>
                  <a:pt x="3608341" y="225534"/>
                </a:cubicBezTo>
                <a:cubicBezTo>
                  <a:pt x="3595467" y="240555"/>
                  <a:pt x="3586721" y="259026"/>
                  <a:pt x="3572733" y="273015"/>
                </a:cubicBezTo>
                <a:cubicBezTo>
                  <a:pt x="3562646" y="283103"/>
                  <a:pt x="3548083" y="287622"/>
                  <a:pt x="3537124" y="296755"/>
                </a:cubicBezTo>
                <a:cubicBezTo>
                  <a:pt x="3524228" y="307502"/>
                  <a:pt x="3514411" y="321619"/>
                  <a:pt x="3501515" y="332366"/>
                </a:cubicBezTo>
                <a:cubicBezTo>
                  <a:pt x="3490556" y="341499"/>
                  <a:pt x="3475994" y="346019"/>
                  <a:pt x="3465907" y="356106"/>
                </a:cubicBezTo>
                <a:cubicBezTo>
                  <a:pt x="3389974" y="432043"/>
                  <a:pt x="3481080" y="386659"/>
                  <a:pt x="3359081" y="427327"/>
                </a:cubicBezTo>
                <a:cubicBezTo>
                  <a:pt x="3347211" y="435241"/>
                  <a:pt x="3336584" y="445448"/>
                  <a:pt x="3323472" y="451068"/>
                </a:cubicBezTo>
                <a:cubicBezTo>
                  <a:pt x="3308478" y="457494"/>
                  <a:pt x="3290158" y="454844"/>
                  <a:pt x="3275994" y="462938"/>
                </a:cubicBezTo>
                <a:cubicBezTo>
                  <a:pt x="3261419" y="471267"/>
                  <a:pt x="3255667" y="491601"/>
                  <a:pt x="3240385" y="498548"/>
                </a:cubicBezTo>
                <a:cubicBezTo>
                  <a:pt x="3210683" y="512049"/>
                  <a:pt x="3145429" y="522289"/>
                  <a:pt x="3145429" y="522289"/>
                </a:cubicBezTo>
                <a:cubicBezTo>
                  <a:pt x="3133559" y="530202"/>
                  <a:pt x="3124075" y="545488"/>
                  <a:pt x="3109820" y="546029"/>
                </a:cubicBezTo>
                <a:cubicBezTo>
                  <a:pt x="2809316" y="557441"/>
                  <a:pt x="2508264" y="547165"/>
                  <a:pt x="2207735" y="557899"/>
                </a:cubicBezTo>
                <a:cubicBezTo>
                  <a:pt x="2175129" y="559064"/>
                  <a:pt x="2145371" y="580136"/>
                  <a:pt x="2112779" y="581640"/>
                </a:cubicBezTo>
                <a:cubicBezTo>
                  <a:pt x="1887463" y="592040"/>
                  <a:pt x="1661736" y="589553"/>
                  <a:pt x="1436215" y="593510"/>
                </a:cubicBezTo>
                <a:cubicBezTo>
                  <a:pt x="1412476" y="597467"/>
                  <a:pt x="1388252" y="599179"/>
                  <a:pt x="1364998" y="605380"/>
                </a:cubicBezTo>
                <a:cubicBezTo>
                  <a:pt x="1328730" y="615052"/>
                  <a:pt x="1293393" y="628014"/>
                  <a:pt x="1258172" y="640991"/>
                </a:cubicBezTo>
                <a:cubicBezTo>
                  <a:pt x="1218186" y="655723"/>
                  <a:pt x="1181262" y="680114"/>
                  <a:pt x="1139476" y="688471"/>
                </a:cubicBezTo>
                <a:lnTo>
                  <a:pt x="1080128" y="700341"/>
                </a:lnTo>
                <a:cubicBezTo>
                  <a:pt x="1028740" y="726037"/>
                  <a:pt x="1031394" y="721171"/>
                  <a:pt x="985172" y="759692"/>
                </a:cubicBezTo>
                <a:cubicBezTo>
                  <a:pt x="976575" y="766857"/>
                  <a:pt x="971149" y="777880"/>
                  <a:pt x="961433" y="783433"/>
                </a:cubicBezTo>
                <a:cubicBezTo>
                  <a:pt x="942934" y="794005"/>
                  <a:pt x="921868" y="799260"/>
                  <a:pt x="902085" y="807173"/>
                </a:cubicBezTo>
                <a:cubicBezTo>
                  <a:pt x="882303" y="826957"/>
                  <a:pt x="864230" y="848613"/>
                  <a:pt x="842738" y="866524"/>
                </a:cubicBezTo>
                <a:cubicBezTo>
                  <a:pt x="758061" y="937092"/>
                  <a:pt x="756947" y="919328"/>
                  <a:pt x="664694" y="985226"/>
                </a:cubicBezTo>
                <a:cubicBezTo>
                  <a:pt x="639548" y="1003188"/>
                  <a:pt x="617607" y="1025272"/>
                  <a:pt x="593477" y="1044577"/>
                </a:cubicBezTo>
                <a:cubicBezTo>
                  <a:pt x="578030" y="1056936"/>
                  <a:pt x="562205" y="1068842"/>
                  <a:pt x="545999" y="1080187"/>
                </a:cubicBezTo>
                <a:cubicBezTo>
                  <a:pt x="522626" y="1096549"/>
                  <a:pt x="499554" y="1113512"/>
                  <a:pt x="474782" y="1127668"/>
                </a:cubicBezTo>
                <a:cubicBezTo>
                  <a:pt x="444056" y="1145226"/>
                  <a:pt x="379825" y="1175149"/>
                  <a:pt x="379825" y="1175149"/>
                </a:cubicBezTo>
                <a:cubicBezTo>
                  <a:pt x="367956" y="1187019"/>
                  <a:pt x="357112" y="1200012"/>
                  <a:pt x="344217" y="1210759"/>
                </a:cubicBezTo>
                <a:cubicBezTo>
                  <a:pt x="281215" y="1263264"/>
                  <a:pt x="332455" y="1198764"/>
                  <a:pt x="261130" y="1281981"/>
                </a:cubicBezTo>
                <a:cubicBezTo>
                  <a:pt x="245824" y="1299839"/>
                  <a:pt x="221137" y="1345112"/>
                  <a:pt x="213652" y="1365072"/>
                </a:cubicBezTo>
                <a:cubicBezTo>
                  <a:pt x="207924" y="1380347"/>
                  <a:pt x="206264" y="1396867"/>
                  <a:pt x="201782" y="1412553"/>
                </a:cubicBezTo>
                <a:cubicBezTo>
                  <a:pt x="167725" y="1531757"/>
                  <a:pt x="215151" y="1347208"/>
                  <a:pt x="178043" y="1495644"/>
                </a:cubicBezTo>
                <a:cubicBezTo>
                  <a:pt x="182000" y="1709307"/>
                  <a:pt x="179242" y="1923201"/>
                  <a:pt x="189913" y="2136634"/>
                </a:cubicBezTo>
                <a:cubicBezTo>
                  <a:pt x="191163" y="2161627"/>
                  <a:pt x="207583" y="2183578"/>
                  <a:pt x="213652" y="2207855"/>
                </a:cubicBezTo>
                <a:cubicBezTo>
                  <a:pt x="228555" y="2267475"/>
                  <a:pt x="220362" y="2239859"/>
                  <a:pt x="237391" y="2290946"/>
                </a:cubicBezTo>
                <a:cubicBezTo>
                  <a:pt x="253562" y="2280165"/>
                  <a:pt x="285465" y="2262257"/>
                  <a:pt x="296739" y="2243466"/>
                </a:cubicBezTo>
                <a:cubicBezTo>
                  <a:pt x="303176" y="2232737"/>
                  <a:pt x="303013" y="2219046"/>
                  <a:pt x="308608" y="2207855"/>
                </a:cubicBezTo>
                <a:cubicBezTo>
                  <a:pt x="323580" y="2177909"/>
                  <a:pt x="334007" y="2170585"/>
                  <a:pt x="356086" y="2148504"/>
                </a:cubicBezTo>
                <a:cubicBezTo>
                  <a:pt x="360043" y="2160374"/>
                  <a:pt x="371912" y="2172245"/>
                  <a:pt x="367956" y="2184115"/>
                </a:cubicBezTo>
                <a:cubicBezTo>
                  <a:pt x="358934" y="2211183"/>
                  <a:pt x="336304" y="2231596"/>
                  <a:pt x="320478" y="2255336"/>
                </a:cubicBezTo>
                <a:cubicBezTo>
                  <a:pt x="290532" y="2300257"/>
                  <a:pt x="306826" y="2280859"/>
                  <a:pt x="272999" y="2314687"/>
                </a:cubicBezTo>
                <a:cubicBezTo>
                  <a:pt x="269043" y="2326557"/>
                  <a:pt x="273472" y="2348240"/>
                  <a:pt x="261130" y="2350297"/>
                </a:cubicBezTo>
                <a:cubicBezTo>
                  <a:pt x="218023" y="2357482"/>
                  <a:pt x="173967" y="2343533"/>
                  <a:pt x="130565" y="2338427"/>
                </a:cubicBezTo>
                <a:cubicBezTo>
                  <a:pt x="65998" y="2330831"/>
                  <a:pt x="72306" y="2330877"/>
                  <a:pt x="23739" y="2314687"/>
                </a:cubicBezTo>
                <a:lnTo>
                  <a:pt x="0" y="2290946"/>
                </a:ln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47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594122" y="557089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46522" y="579949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Beyonce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3673" y="4330168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03838" y="4365071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476135" y="4473953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190135" y="3471565"/>
            <a:ext cx="2286000" cy="990600"/>
            <a:chOff x="1351935" y="3166765"/>
            <a:chExt cx="2286000" cy="990600"/>
          </a:xfrm>
        </p:grpSpPr>
        <p:sp>
          <p:nvSpPr>
            <p:cNvPr id="24" name="Rectangle 23"/>
            <p:cNvSpPr/>
            <p:nvPr/>
          </p:nvSpPr>
          <p:spPr>
            <a:xfrm>
              <a:off x="1351935" y="3166765"/>
              <a:ext cx="22860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04335" y="339536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Singer?</a:t>
              </a:r>
              <a:endParaRPr lang="en-US" sz="2400" b="1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08115" y="5467091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8115" y="5765808"/>
            <a:ext cx="224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295400" y="4473953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040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85800" y="-228600"/>
            <a:ext cx="10668000" cy="784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http://api.ning.com/files/EHT8g*2w5iyHeBtrQDSOzz1BszL-VVZTu2z61YokWRNuZHrDjZdTvbsQVNRFpi7xco9n6jGtfkROp8EBIiGVM1xH7wjdMZBy/2dr2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702468"/>
            <a:ext cx="9317567" cy="524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47518" y="5636310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* actually Yoda. But what ever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16" y="4083344"/>
            <a:ext cx="1933137" cy="19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0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Random Forest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467"/>
            <a:ext cx="9144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ahoma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22427</TotalTime>
  <Words>4750</Words>
  <Application>Microsoft Macintosh PowerPoint</Application>
  <PresentationFormat>On-screen Show (4:3)</PresentationFormat>
  <Paragraphs>1614</Paragraphs>
  <Slides>107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Default Design</vt:lpstr>
      <vt:lpstr>PowerPoint Presentation</vt:lpstr>
      <vt:lpstr>Socrative</vt:lpstr>
      <vt:lpstr>PowerPoint Presentation</vt:lpstr>
      <vt:lpstr>PowerPoint Presentation</vt:lpstr>
      <vt:lpstr>PowerPoint Presentation</vt:lpstr>
      <vt:lpstr>Binary Tree</vt:lpstr>
      <vt:lpstr>Tree</vt:lpstr>
      <vt:lpstr>Game Show Tree</vt:lpstr>
      <vt:lpstr>Game Show Tree</vt:lpstr>
      <vt:lpstr>Game Show Tree</vt:lpstr>
      <vt:lpstr>Game Show Tree</vt:lpstr>
      <vt:lpstr>Game Show Tree</vt:lpstr>
      <vt:lpstr>Game Show Tree</vt:lpstr>
      <vt:lpstr>Game Show Tree</vt:lpstr>
      <vt:lpstr>Game Show Tree</vt:lpstr>
      <vt:lpstr>Game Show Tree</vt:lpstr>
      <vt:lpstr>Game Show Tree</vt:lpstr>
      <vt:lpstr>Game Show Tree</vt:lpstr>
      <vt:lpstr>Game Show Tree</vt:lpstr>
      <vt:lpstr>Game Show Tree</vt:lpstr>
      <vt:lpstr>Game Show Tree</vt:lpstr>
      <vt:lpstr>PowerPoint Presentation</vt:lpstr>
      <vt:lpstr>Free Tree</vt:lpstr>
      <vt:lpstr>PowerPoint Presentation</vt:lpstr>
      <vt:lpstr>PowerPoint Presentation</vt:lpstr>
      <vt:lpstr>Pass by Pointer</vt:lpstr>
      <vt:lpstr>Pass by Pointer</vt:lpstr>
      <vt:lpstr>Pass by Pointer</vt:lpstr>
      <vt:lpstr>Pass by Pointer</vt:lpstr>
      <vt:lpstr>Pass by Pointer</vt:lpstr>
      <vt:lpstr>Pass by Pointer</vt:lpstr>
      <vt:lpstr>Pass by Pointer</vt:lpstr>
      <vt:lpstr>Pass by Pointer</vt:lpstr>
      <vt:lpstr>Pass by Pointer</vt:lpstr>
      <vt:lpstr>PowerPoint Presentation</vt:lpstr>
      <vt:lpstr>Pass by Pointer</vt:lpstr>
      <vt:lpstr>Pass by Pointer</vt:lpstr>
      <vt:lpstr>Pass by Pointer</vt:lpstr>
      <vt:lpstr>Pass by Pointer</vt:lpstr>
      <vt:lpstr>Pass by Pointer</vt:lpstr>
      <vt:lpstr>Pass by Pointer</vt:lpstr>
      <vt:lpstr>Pass by Pointer</vt:lpstr>
      <vt:lpstr>Pass by Pointer</vt:lpstr>
      <vt:lpstr>Pass by Pointer</vt:lpstr>
      <vt:lpstr>PowerPoint Presentation</vt:lpstr>
      <vt:lpstr>Pass by Pointer</vt:lpstr>
      <vt:lpstr>PowerPoint Presentation</vt:lpstr>
      <vt:lpstr>Pointer by Reference</vt:lpstr>
      <vt:lpstr>Pointer by Reference</vt:lpstr>
      <vt:lpstr>Pointer by Reference</vt:lpstr>
      <vt:lpstr>Pointer by Reference</vt:lpstr>
      <vt:lpstr>Pointer by Reference</vt:lpstr>
      <vt:lpstr>Pointer by Reference</vt:lpstr>
      <vt:lpstr>Pointer by Reference</vt:lpstr>
      <vt:lpstr>Pointer by Reference</vt:lpstr>
      <vt:lpstr>Pointer by Reference</vt:lpstr>
      <vt:lpstr>PowerPoint Presentation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Add Random Leaf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Pensive</vt:lpstr>
      <vt:lpstr>Pensive Demo</vt:lpstr>
      <vt:lpstr>Pensive</vt:lpstr>
      <vt:lpstr>Pensive</vt:lpstr>
      <vt:lpstr>PowerPoint Presentation</vt:lpstr>
      <vt:lpstr>Pensive</vt:lpstr>
      <vt:lpstr>PowerPoint Presentation</vt:lpstr>
      <vt:lpstr>Pensive</vt:lpstr>
      <vt:lpstr>Pensive</vt:lpstr>
      <vt:lpstr>Pensive</vt:lpstr>
      <vt:lpstr>Pensive</vt:lpstr>
      <vt:lpstr>Pensive</vt:lpstr>
      <vt:lpstr>Pensive</vt:lpstr>
      <vt:lpstr>PowerPoint Presentation</vt:lpstr>
      <vt:lpstr>Random Forest</vt:lpstr>
      <vt:lpstr>PowerPoint Presentation</vt:lpstr>
      <vt:lpstr>PowerPoint Presentation</vt:lpstr>
      <vt:lpstr>Trie (prefix tree)</vt:lpstr>
      <vt:lpstr>Trie</vt:lpstr>
      <vt:lpstr>Trie with data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106B Lecture Slides</dc:title>
  <dc:creator/>
  <cp:keywords/>
  <dc:description/>
  <cp:lastModifiedBy>Chris Piech</cp:lastModifiedBy>
  <cp:revision>714</cp:revision>
  <dcterms:created xsi:type="dcterms:W3CDTF">2008-06-28T20:57:21Z</dcterms:created>
  <dcterms:modified xsi:type="dcterms:W3CDTF">2016-02-22T21:11:30Z</dcterms:modified>
</cp:coreProperties>
</file>